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63" r:id="rId2"/>
    <p:sldId id="259" r:id="rId3"/>
    <p:sldId id="264" r:id="rId4"/>
    <p:sldId id="266" r:id="rId5"/>
    <p:sldId id="265" r:id="rId6"/>
    <p:sldId id="267" r:id="rId7"/>
    <p:sldId id="268" r:id="rId8"/>
    <p:sldId id="269" r:id="rId9"/>
    <p:sldId id="270" r:id="rId10"/>
    <p:sldId id="271" r:id="rId11"/>
    <p:sldId id="272" r:id="rId12"/>
    <p:sldId id="273" r:id="rId13"/>
    <p:sldId id="280" r:id="rId14"/>
    <p:sldId id="281" r:id="rId15"/>
    <p:sldId id="282" r:id="rId16"/>
    <p:sldId id="274" r:id="rId17"/>
    <p:sldId id="275" r:id="rId18"/>
    <p:sldId id="262" r:id="rId19"/>
  </p:sldIdLst>
  <p:sldSz cx="12192000" cy="6858000"/>
  <p:notesSz cx="6858000" cy="9144000"/>
  <p:embeddedFontLst>
    <p:embeddedFont>
      <p:font typeface="Oi"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htyW5ytG2QzhO0bomHZxkHQZwE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526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5638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772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024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6838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9363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69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2989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0444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138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17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0789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0115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61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253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054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2158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400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2"/>
          <p:cNvSpPr>
            <a:spLocks noGrp="1"/>
          </p:cNvSpPr>
          <p:nvPr>
            <p:ph type="pic" idx="2"/>
          </p:nvPr>
        </p:nvSpPr>
        <p:spPr>
          <a:xfrm>
            <a:off x="5183188" y="987425"/>
            <a:ext cx="6172200" cy="4873625"/>
          </a:xfrm>
          <a:prstGeom prst="rect">
            <a:avLst/>
          </a:prstGeom>
          <a:noFill/>
          <a:ln>
            <a:noFill/>
          </a:ln>
        </p:spPr>
      </p:sp>
      <p:sp>
        <p:nvSpPr>
          <p:cNvPr id="38" name="Google Shape;38;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 name="Google Shape;3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2036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p:nvPr/>
        </p:nvSpPr>
        <p:spPr>
          <a:xfrm>
            <a:off x="0" y="-712232"/>
            <a:ext cx="121920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D7D7D7"/>
                </a:solidFill>
                <a:latin typeface="Oi"/>
                <a:ea typeface="Oi"/>
                <a:cs typeface="Oi"/>
                <a:sym typeface="Oi"/>
              </a:rPr>
              <a:t>www.9slide.vn</a:t>
            </a:r>
            <a:endParaRPr/>
          </a:p>
        </p:txBody>
      </p:sp>
      <p:sp>
        <p:nvSpPr>
          <p:cNvPr id="7" name="Google Shape;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i"/>
                <a:ea typeface="Oi"/>
                <a:cs typeface="Oi"/>
                <a:sym typeface="O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i"/>
                <a:ea typeface="Oi"/>
                <a:cs typeface="Oi"/>
                <a:sym typeface="O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i"/>
                <a:ea typeface="Oi"/>
                <a:cs typeface="Oi"/>
                <a:sym typeface="O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9pPr>
          </a:lstStyle>
          <a:p>
            <a:endParaRPr/>
          </a:p>
        </p:txBody>
      </p:sp>
      <p:sp>
        <p:nvSpPr>
          <p:cNvPr id="9" name="Google Shape;9;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Oi"/>
                <a:ea typeface="Oi"/>
                <a:cs typeface="Oi"/>
                <a:sym typeface="Oi"/>
              </a:defRPr>
            </a:lvl1pPr>
            <a:lvl2pPr marR="0" lvl="1" algn="l" rtl="0">
              <a:spcBef>
                <a:spcPts val="0"/>
              </a:spcBef>
              <a:spcAft>
                <a:spcPts val="0"/>
              </a:spcAft>
              <a:buSzPts val="1400"/>
              <a:buNone/>
              <a:defRPr sz="1800" b="0" i="0" u="none" strike="noStrike" cap="none">
                <a:solidFill>
                  <a:schemeClr val="dk1"/>
                </a:solidFill>
                <a:latin typeface="Oi"/>
                <a:ea typeface="Oi"/>
                <a:cs typeface="Oi"/>
                <a:sym typeface="Oi"/>
              </a:defRPr>
            </a:lvl2pPr>
            <a:lvl3pPr marR="0" lvl="2" algn="l" rtl="0">
              <a:spcBef>
                <a:spcPts val="0"/>
              </a:spcBef>
              <a:spcAft>
                <a:spcPts val="0"/>
              </a:spcAft>
              <a:buSzPts val="1400"/>
              <a:buNone/>
              <a:defRPr sz="1800" b="0" i="0" u="none" strike="noStrike" cap="none">
                <a:solidFill>
                  <a:schemeClr val="dk1"/>
                </a:solidFill>
                <a:latin typeface="Oi"/>
                <a:ea typeface="Oi"/>
                <a:cs typeface="Oi"/>
                <a:sym typeface="Oi"/>
              </a:defRPr>
            </a:lvl3pPr>
            <a:lvl4pPr marR="0" lvl="3" algn="l" rtl="0">
              <a:spcBef>
                <a:spcPts val="0"/>
              </a:spcBef>
              <a:spcAft>
                <a:spcPts val="0"/>
              </a:spcAft>
              <a:buSzPts val="1400"/>
              <a:buNone/>
              <a:defRPr sz="1800" b="0" i="0" u="none" strike="noStrike" cap="none">
                <a:solidFill>
                  <a:schemeClr val="dk1"/>
                </a:solidFill>
                <a:latin typeface="Oi"/>
                <a:ea typeface="Oi"/>
                <a:cs typeface="Oi"/>
                <a:sym typeface="Oi"/>
              </a:defRPr>
            </a:lvl4pPr>
            <a:lvl5pPr marR="0" lvl="4" algn="l" rtl="0">
              <a:spcBef>
                <a:spcPts val="0"/>
              </a:spcBef>
              <a:spcAft>
                <a:spcPts val="0"/>
              </a:spcAft>
              <a:buSzPts val="1400"/>
              <a:buNone/>
              <a:defRPr sz="1800" b="0" i="0" u="none" strike="noStrike" cap="none">
                <a:solidFill>
                  <a:schemeClr val="dk1"/>
                </a:solidFill>
                <a:latin typeface="Oi"/>
                <a:ea typeface="Oi"/>
                <a:cs typeface="Oi"/>
                <a:sym typeface="Oi"/>
              </a:defRPr>
            </a:lvl5pPr>
            <a:lvl6pPr marR="0" lvl="5" algn="l" rtl="0">
              <a:spcBef>
                <a:spcPts val="0"/>
              </a:spcBef>
              <a:spcAft>
                <a:spcPts val="0"/>
              </a:spcAft>
              <a:buSzPts val="1400"/>
              <a:buNone/>
              <a:defRPr sz="1800" b="0" i="0" u="none" strike="noStrike" cap="none">
                <a:solidFill>
                  <a:schemeClr val="dk1"/>
                </a:solidFill>
                <a:latin typeface="Oi"/>
                <a:ea typeface="Oi"/>
                <a:cs typeface="Oi"/>
                <a:sym typeface="Oi"/>
              </a:defRPr>
            </a:lvl6pPr>
            <a:lvl7pPr marR="0" lvl="6" algn="l" rtl="0">
              <a:spcBef>
                <a:spcPts val="0"/>
              </a:spcBef>
              <a:spcAft>
                <a:spcPts val="0"/>
              </a:spcAft>
              <a:buSzPts val="1400"/>
              <a:buNone/>
              <a:defRPr sz="1800" b="0" i="0" u="none" strike="noStrike" cap="none">
                <a:solidFill>
                  <a:schemeClr val="dk1"/>
                </a:solidFill>
                <a:latin typeface="Oi"/>
                <a:ea typeface="Oi"/>
                <a:cs typeface="Oi"/>
                <a:sym typeface="Oi"/>
              </a:defRPr>
            </a:lvl7pPr>
            <a:lvl8pPr marR="0" lvl="7" algn="l" rtl="0">
              <a:spcBef>
                <a:spcPts val="0"/>
              </a:spcBef>
              <a:spcAft>
                <a:spcPts val="0"/>
              </a:spcAft>
              <a:buSzPts val="1400"/>
              <a:buNone/>
              <a:defRPr sz="1800" b="0" i="0" u="none" strike="noStrike" cap="none">
                <a:solidFill>
                  <a:schemeClr val="dk1"/>
                </a:solidFill>
                <a:latin typeface="Oi"/>
                <a:ea typeface="Oi"/>
                <a:cs typeface="Oi"/>
                <a:sym typeface="Oi"/>
              </a:defRPr>
            </a:lvl8pPr>
            <a:lvl9pPr marR="0" lvl="8" algn="l" rtl="0">
              <a:spcBef>
                <a:spcPts val="0"/>
              </a:spcBef>
              <a:spcAft>
                <a:spcPts val="0"/>
              </a:spcAft>
              <a:buSzPts val="1400"/>
              <a:buNone/>
              <a:defRPr sz="1800" b="0" i="0" u="none" strike="noStrike" cap="none">
                <a:solidFill>
                  <a:schemeClr val="dk1"/>
                </a:solidFill>
                <a:latin typeface="Oi"/>
                <a:ea typeface="Oi"/>
                <a:cs typeface="Oi"/>
                <a:sym typeface="Oi"/>
              </a:defRPr>
            </a:lvl9pPr>
          </a:lstStyle>
          <a:p>
            <a:endParaRPr/>
          </a:p>
        </p:txBody>
      </p:sp>
      <p:sp>
        <p:nvSpPr>
          <p:cNvPr id="10" name="Google Shape;1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Oi"/>
                <a:ea typeface="Oi"/>
                <a:cs typeface="Oi"/>
                <a:sym typeface="Oi"/>
              </a:defRPr>
            </a:lvl1pPr>
            <a:lvl2pPr marR="0" lvl="1" algn="l" rtl="0">
              <a:spcBef>
                <a:spcPts val="0"/>
              </a:spcBef>
              <a:spcAft>
                <a:spcPts val="0"/>
              </a:spcAft>
              <a:buSzPts val="1400"/>
              <a:buNone/>
              <a:defRPr sz="1800" b="0" i="0" u="none" strike="noStrike" cap="none">
                <a:solidFill>
                  <a:schemeClr val="dk1"/>
                </a:solidFill>
                <a:latin typeface="Oi"/>
                <a:ea typeface="Oi"/>
                <a:cs typeface="Oi"/>
                <a:sym typeface="Oi"/>
              </a:defRPr>
            </a:lvl2pPr>
            <a:lvl3pPr marR="0" lvl="2" algn="l" rtl="0">
              <a:spcBef>
                <a:spcPts val="0"/>
              </a:spcBef>
              <a:spcAft>
                <a:spcPts val="0"/>
              </a:spcAft>
              <a:buSzPts val="1400"/>
              <a:buNone/>
              <a:defRPr sz="1800" b="0" i="0" u="none" strike="noStrike" cap="none">
                <a:solidFill>
                  <a:schemeClr val="dk1"/>
                </a:solidFill>
                <a:latin typeface="Oi"/>
                <a:ea typeface="Oi"/>
                <a:cs typeface="Oi"/>
                <a:sym typeface="Oi"/>
              </a:defRPr>
            </a:lvl3pPr>
            <a:lvl4pPr marR="0" lvl="3" algn="l" rtl="0">
              <a:spcBef>
                <a:spcPts val="0"/>
              </a:spcBef>
              <a:spcAft>
                <a:spcPts val="0"/>
              </a:spcAft>
              <a:buSzPts val="1400"/>
              <a:buNone/>
              <a:defRPr sz="1800" b="0" i="0" u="none" strike="noStrike" cap="none">
                <a:solidFill>
                  <a:schemeClr val="dk1"/>
                </a:solidFill>
                <a:latin typeface="Oi"/>
                <a:ea typeface="Oi"/>
                <a:cs typeface="Oi"/>
                <a:sym typeface="Oi"/>
              </a:defRPr>
            </a:lvl4pPr>
            <a:lvl5pPr marR="0" lvl="4" algn="l" rtl="0">
              <a:spcBef>
                <a:spcPts val="0"/>
              </a:spcBef>
              <a:spcAft>
                <a:spcPts val="0"/>
              </a:spcAft>
              <a:buSzPts val="1400"/>
              <a:buNone/>
              <a:defRPr sz="1800" b="0" i="0" u="none" strike="noStrike" cap="none">
                <a:solidFill>
                  <a:schemeClr val="dk1"/>
                </a:solidFill>
                <a:latin typeface="Oi"/>
                <a:ea typeface="Oi"/>
                <a:cs typeface="Oi"/>
                <a:sym typeface="Oi"/>
              </a:defRPr>
            </a:lvl5pPr>
            <a:lvl6pPr marR="0" lvl="5" algn="l" rtl="0">
              <a:spcBef>
                <a:spcPts val="0"/>
              </a:spcBef>
              <a:spcAft>
                <a:spcPts val="0"/>
              </a:spcAft>
              <a:buSzPts val="1400"/>
              <a:buNone/>
              <a:defRPr sz="1800" b="0" i="0" u="none" strike="noStrike" cap="none">
                <a:solidFill>
                  <a:schemeClr val="dk1"/>
                </a:solidFill>
                <a:latin typeface="Oi"/>
                <a:ea typeface="Oi"/>
                <a:cs typeface="Oi"/>
                <a:sym typeface="Oi"/>
              </a:defRPr>
            </a:lvl6pPr>
            <a:lvl7pPr marR="0" lvl="6" algn="l" rtl="0">
              <a:spcBef>
                <a:spcPts val="0"/>
              </a:spcBef>
              <a:spcAft>
                <a:spcPts val="0"/>
              </a:spcAft>
              <a:buSzPts val="1400"/>
              <a:buNone/>
              <a:defRPr sz="1800" b="0" i="0" u="none" strike="noStrike" cap="none">
                <a:solidFill>
                  <a:schemeClr val="dk1"/>
                </a:solidFill>
                <a:latin typeface="Oi"/>
                <a:ea typeface="Oi"/>
                <a:cs typeface="Oi"/>
                <a:sym typeface="Oi"/>
              </a:defRPr>
            </a:lvl7pPr>
            <a:lvl8pPr marR="0" lvl="7" algn="l" rtl="0">
              <a:spcBef>
                <a:spcPts val="0"/>
              </a:spcBef>
              <a:spcAft>
                <a:spcPts val="0"/>
              </a:spcAft>
              <a:buSzPts val="1400"/>
              <a:buNone/>
              <a:defRPr sz="1800" b="0" i="0" u="none" strike="noStrike" cap="none">
                <a:solidFill>
                  <a:schemeClr val="dk1"/>
                </a:solidFill>
                <a:latin typeface="Oi"/>
                <a:ea typeface="Oi"/>
                <a:cs typeface="Oi"/>
                <a:sym typeface="Oi"/>
              </a:defRPr>
            </a:lvl8pPr>
            <a:lvl9pPr marR="0" lvl="8" algn="l" rtl="0">
              <a:spcBef>
                <a:spcPts val="0"/>
              </a:spcBef>
              <a:spcAft>
                <a:spcPts val="0"/>
              </a:spcAft>
              <a:buSzPts val="1400"/>
              <a:buNone/>
              <a:defRPr sz="1800" b="0" i="0" u="none" strike="noStrike" cap="none">
                <a:solidFill>
                  <a:schemeClr val="dk1"/>
                </a:solidFill>
                <a:latin typeface="Oi"/>
                <a:ea typeface="Oi"/>
                <a:cs typeface="Oi"/>
                <a:sym typeface="Oi"/>
              </a:defRPr>
            </a:lvl9pPr>
          </a:lstStyle>
          <a:p>
            <a:endParaRPr/>
          </a:p>
        </p:txBody>
      </p:sp>
      <p:sp>
        <p:nvSpPr>
          <p:cNvPr id="11" name="Google Shape;1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Oi"/>
                <a:ea typeface="Oi"/>
                <a:cs typeface="Oi"/>
                <a:sym typeface="Oi"/>
              </a:defRPr>
            </a:lvl1pPr>
            <a:lvl2pPr marL="0" marR="0" lvl="1" indent="0" algn="r" rtl="0">
              <a:spcBef>
                <a:spcPts val="0"/>
              </a:spcBef>
              <a:buNone/>
              <a:defRPr sz="1200" b="0" i="0" u="none" strike="noStrike" cap="none">
                <a:solidFill>
                  <a:srgbClr val="888888"/>
                </a:solidFill>
                <a:latin typeface="Oi"/>
                <a:ea typeface="Oi"/>
                <a:cs typeface="Oi"/>
                <a:sym typeface="Oi"/>
              </a:defRPr>
            </a:lvl2pPr>
            <a:lvl3pPr marL="0" marR="0" lvl="2" indent="0" algn="r" rtl="0">
              <a:spcBef>
                <a:spcPts val="0"/>
              </a:spcBef>
              <a:buNone/>
              <a:defRPr sz="1200" b="0" i="0" u="none" strike="noStrike" cap="none">
                <a:solidFill>
                  <a:srgbClr val="888888"/>
                </a:solidFill>
                <a:latin typeface="Oi"/>
                <a:ea typeface="Oi"/>
                <a:cs typeface="Oi"/>
                <a:sym typeface="Oi"/>
              </a:defRPr>
            </a:lvl3pPr>
            <a:lvl4pPr marL="0" marR="0" lvl="3" indent="0" algn="r" rtl="0">
              <a:spcBef>
                <a:spcPts val="0"/>
              </a:spcBef>
              <a:buNone/>
              <a:defRPr sz="1200" b="0" i="0" u="none" strike="noStrike" cap="none">
                <a:solidFill>
                  <a:srgbClr val="888888"/>
                </a:solidFill>
                <a:latin typeface="Oi"/>
                <a:ea typeface="Oi"/>
                <a:cs typeface="Oi"/>
                <a:sym typeface="Oi"/>
              </a:defRPr>
            </a:lvl4pPr>
            <a:lvl5pPr marL="0" marR="0" lvl="4" indent="0" algn="r" rtl="0">
              <a:spcBef>
                <a:spcPts val="0"/>
              </a:spcBef>
              <a:buNone/>
              <a:defRPr sz="1200" b="0" i="0" u="none" strike="noStrike" cap="none">
                <a:solidFill>
                  <a:srgbClr val="888888"/>
                </a:solidFill>
                <a:latin typeface="Oi"/>
                <a:ea typeface="Oi"/>
                <a:cs typeface="Oi"/>
                <a:sym typeface="Oi"/>
              </a:defRPr>
            </a:lvl5pPr>
            <a:lvl6pPr marL="0" marR="0" lvl="5" indent="0" algn="r" rtl="0">
              <a:spcBef>
                <a:spcPts val="0"/>
              </a:spcBef>
              <a:buNone/>
              <a:defRPr sz="1200" b="0" i="0" u="none" strike="noStrike" cap="none">
                <a:solidFill>
                  <a:srgbClr val="888888"/>
                </a:solidFill>
                <a:latin typeface="Oi"/>
                <a:ea typeface="Oi"/>
                <a:cs typeface="Oi"/>
                <a:sym typeface="Oi"/>
              </a:defRPr>
            </a:lvl6pPr>
            <a:lvl7pPr marL="0" marR="0" lvl="6" indent="0" algn="r" rtl="0">
              <a:spcBef>
                <a:spcPts val="0"/>
              </a:spcBef>
              <a:buNone/>
              <a:defRPr sz="1200" b="0" i="0" u="none" strike="noStrike" cap="none">
                <a:solidFill>
                  <a:srgbClr val="888888"/>
                </a:solidFill>
                <a:latin typeface="Oi"/>
                <a:ea typeface="Oi"/>
                <a:cs typeface="Oi"/>
                <a:sym typeface="Oi"/>
              </a:defRPr>
            </a:lvl7pPr>
            <a:lvl8pPr marL="0" marR="0" lvl="7" indent="0" algn="r" rtl="0">
              <a:spcBef>
                <a:spcPts val="0"/>
              </a:spcBef>
              <a:buNone/>
              <a:defRPr sz="1200" b="0" i="0" u="none" strike="noStrike" cap="none">
                <a:solidFill>
                  <a:srgbClr val="888888"/>
                </a:solidFill>
                <a:latin typeface="Oi"/>
                <a:ea typeface="Oi"/>
                <a:cs typeface="Oi"/>
                <a:sym typeface="Oi"/>
              </a:defRPr>
            </a:lvl8pPr>
            <a:lvl9pPr marL="0" marR="0" lvl="8" indent="0" algn="r" rtl="0">
              <a:spcBef>
                <a:spcPts val="0"/>
              </a:spcBef>
              <a:buNone/>
              <a:defRPr sz="1200" b="0" i="0" u="none" strike="noStrike" cap="none">
                <a:solidFill>
                  <a:srgbClr val="888888"/>
                </a:solidFill>
                <a:latin typeface="Oi"/>
                <a:ea typeface="Oi"/>
                <a:cs typeface="Oi"/>
                <a:sym typeface="Oi"/>
              </a:defRPr>
            </a:lvl9pPr>
          </a:lstStyle>
          <a:p>
            <a:pPr marL="0" lvl="0" indent="0" algn="r" rtl="0">
              <a:spcBef>
                <a:spcPts val="0"/>
              </a:spcBef>
              <a:spcAft>
                <a:spcPts val="0"/>
              </a:spcAft>
              <a:buNone/>
            </a:pPr>
            <a:fld id="{00000000-1234-1234-1234-123412341234}" type="slidenum">
              <a:rPr lang="en-US"/>
              <a:t>‹#›</a:t>
            </a:fld>
            <a:endParaRPr/>
          </a:p>
        </p:txBody>
      </p:sp>
      <p:sp>
        <p:nvSpPr>
          <p:cNvPr id="12" name="Google Shape;12;p8"/>
          <p:cNvSpPr/>
          <p:nvPr/>
        </p:nvSpPr>
        <p:spPr>
          <a:xfrm>
            <a:off x="-23164800"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i"/>
              <a:ea typeface="Oi"/>
              <a:cs typeface="Oi"/>
              <a:sym typeface="Oi"/>
            </a:endParaRPr>
          </a:p>
        </p:txBody>
      </p:sp>
      <p:sp>
        <p:nvSpPr>
          <p:cNvPr id="13" name="Google Shape;13;p8"/>
          <p:cNvSpPr/>
          <p:nvPr/>
        </p:nvSpPr>
        <p:spPr>
          <a:xfrm>
            <a:off x="34961778"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i"/>
              <a:ea typeface="Oi"/>
              <a:cs typeface="Oi"/>
              <a:sym typeface="Oi"/>
            </a:endParaRPr>
          </a:p>
        </p:txBody>
      </p:sp>
      <p:sp>
        <p:nvSpPr>
          <p:cNvPr id="14" name="Google Shape;14;p8"/>
          <p:cNvSpPr/>
          <p:nvPr/>
        </p:nvSpPr>
        <p:spPr>
          <a:xfrm>
            <a:off x="34961778" y="1949318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i"/>
              <a:ea typeface="Oi"/>
              <a:cs typeface="Oi"/>
              <a:sym typeface="Oi"/>
            </a:endParaRPr>
          </a:p>
        </p:txBody>
      </p:sp>
      <p:sp>
        <p:nvSpPr>
          <p:cNvPr id="15" name="Google Shape;15;p8"/>
          <p:cNvSpPr/>
          <p:nvPr/>
        </p:nvSpPr>
        <p:spPr>
          <a:xfrm>
            <a:off x="-23164800" y="1949318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i"/>
              <a:ea typeface="Oi"/>
              <a:cs typeface="Oi"/>
              <a:sym typeface="Oi"/>
            </a:endParaRPr>
          </a:p>
        </p:txBody>
      </p:sp>
      <p:grpSp>
        <p:nvGrpSpPr>
          <p:cNvPr id="16" name="Google Shape;16;p8"/>
          <p:cNvGrpSpPr/>
          <p:nvPr/>
        </p:nvGrpSpPr>
        <p:grpSpPr>
          <a:xfrm>
            <a:off x="-2202100" y="-2224223"/>
            <a:ext cx="16596200" cy="11284323"/>
            <a:chOff x="-2202100" y="-2224223"/>
            <a:chExt cx="16596200" cy="11284323"/>
          </a:xfrm>
        </p:grpSpPr>
        <p:sp>
          <p:nvSpPr>
            <p:cNvPr id="17" name="Google Shape;17;p8"/>
            <p:cNvSpPr/>
            <p:nvPr/>
          </p:nvSpPr>
          <p:spPr>
            <a:xfrm>
              <a:off x="4851540" y="8494776"/>
              <a:ext cx="2488920" cy="565324"/>
            </a:xfrm>
            <a:prstGeom prst="rect">
              <a:avLst/>
            </a:prstGeom>
            <a:noFill/>
            <a:ln w="2157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Oi"/>
                <a:ea typeface="Oi"/>
                <a:cs typeface="Oi"/>
                <a:sym typeface="Oi"/>
              </a:endParaRPr>
            </a:p>
          </p:txBody>
        </p:sp>
        <p:sp>
          <p:nvSpPr>
            <p:cNvPr id="18" name="Google Shape;18;p8"/>
            <p:cNvSpPr/>
            <p:nvPr/>
          </p:nvSpPr>
          <p:spPr>
            <a:xfrm>
              <a:off x="5006988" y="8647176"/>
              <a:ext cx="2178025" cy="260524"/>
            </a:xfrm>
            <a:custGeom>
              <a:avLst/>
              <a:gdLst/>
              <a:ahLst/>
              <a:cxnLst/>
              <a:rect l="l" t="t" r="r" b="b"/>
              <a:pathLst>
                <a:path w="2178025" h="260524" extrusionOk="0">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rgbClr val="BFBFBF"/>
                </a:solidFill>
                <a:latin typeface="Oi"/>
                <a:ea typeface="Oi"/>
                <a:cs typeface="Oi"/>
                <a:sym typeface="Oi"/>
              </a:endParaRPr>
            </a:p>
          </p:txBody>
        </p:sp>
        <p:sp>
          <p:nvSpPr>
            <p:cNvPr id="19" name="Google Shape;19;p8"/>
            <p:cNvSpPr/>
            <p:nvPr/>
          </p:nvSpPr>
          <p:spPr>
            <a:xfrm>
              <a:off x="-2202100" y="-2224223"/>
              <a:ext cx="16596200" cy="1128432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i"/>
                <a:ea typeface="Oi"/>
                <a:cs typeface="Oi"/>
                <a:sym typeface="Oi"/>
              </a:endParaRPr>
            </a:p>
          </p:txBody>
        </p:sp>
      </p:gr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
          <p:cNvPicPr preferRelativeResize="0"/>
          <p:nvPr/>
        </p:nvPicPr>
        <p:blipFill rotWithShape="1">
          <a:blip r:embed="rId3">
            <a:alphaModFix/>
          </a:blip>
          <a:srcRect/>
          <a:stretch/>
        </p:blipFill>
        <p:spPr>
          <a:xfrm>
            <a:off x="-263300" y="-147937"/>
            <a:ext cx="12192000" cy="6858000"/>
          </a:xfrm>
          <a:prstGeom prst="rect">
            <a:avLst/>
          </a:prstGeom>
          <a:noFill/>
          <a:ln>
            <a:noFill/>
          </a:ln>
        </p:spPr>
      </p:pic>
      <p:sp>
        <p:nvSpPr>
          <p:cNvPr id="61" name="Google Shape;61;p1"/>
          <p:cNvSpPr txBox="1"/>
          <p:nvPr/>
        </p:nvSpPr>
        <p:spPr>
          <a:xfrm>
            <a:off x="304800" y="1773588"/>
            <a:ext cx="4626428" cy="615553"/>
          </a:xfrm>
          <a:prstGeom prst="rect">
            <a:avLst/>
          </a:prstGeom>
          <a:noFill/>
          <a:ln>
            <a:noFill/>
          </a:ln>
        </p:spPr>
        <p:txBody>
          <a:bodyPr spcFirstLastPara="1" wrap="square" lIns="0" tIns="0" rIns="0" bIns="0" anchor="t" anchorCtr="0">
            <a:spAutoFit/>
          </a:bodyPr>
          <a:lstStyle/>
          <a:p>
            <a:pPr lvl="0"/>
            <a:r>
              <a:rPr lang="vi-VN" sz="4000" b="1" dirty="0">
                <a:solidFill>
                  <a:srgbClr val="154A8D"/>
                </a:solidFill>
                <a:latin typeface="+mj-lt"/>
              </a:rPr>
              <a:t>Lập trình Java</a:t>
            </a:r>
          </a:p>
        </p:txBody>
      </p:sp>
      <p:pic>
        <p:nvPicPr>
          <p:cNvPr id="63" name="Google Shape;63;p1"/>
          <p:cNvPicPr preferRelativeResize="0"/>
          <p:nvPr/>
        </p:nvPicPr>
        <p:blipFill rotWithShape="1">
          <a:blip r:embed="rId4">
            <a:alphaModFix/>
          </a:blip>
          <a:srcRect/>
          <a:stretch/>
        </p:blipFill>
        <p:spPr>
          <a:xfrm>
            <a:off x="4681850" y="914400"/>
            <a:ext cx="7445124" cy="5029200"/>
          </a:xfrm>
          <a:prstGeom prst="rect">
            <a:avLst/>
          </a:prstGeom>
          <a:noFill/>
          <a:ln>
            <a:noFill/>
          </a:ln>
        </p:spPr>
      </p:pic>
      <p:pic>
        <p:nvPicPr>
          <p:cNvPr id="64" name="Google Shape;64;p1"/>
          <p:cNvPicPr preferRelativeResize="0"/>
          <p:nvPr/>
        </p:nvPicPr>
        <p:blipFill rotWithShape="1">
          <a:blip r:embed="rId5">
            <a:alphaModFix/>
          </a:blip>
          <a:srcRect/>
          <a:stretch/>
        </p:blipFill>
        <p:spPr>
          <a:xfrm>
            <a:off x="304800" y="228600"/>
            <a:ext cx="1143000" cy="821245"/>
          </a:xfrm>
          <a:prstGeom prst="rect">
            <a:avLst/>
          </a:prstGeom>
          <a:noFill/>
          <a:ln>
            <a:noFill/>
          </a:ln>
        </p:spPr>
      </p:pic>
      <p:sp>
        <p:nvSpPr>
          <p:cNvPr id="10" name="object 393"/>
          <p:cNvSpPr/>
          <p:nvPr/>
        </p:nvSpPr>
        <p:spPr>
          <a:xfrm>
            <a:off x="-266700" y="4067031"/>
            <a:ext cx="2753046" cy="237641"/>
          </a:xfrm>
          <a:custGeom>
            <a:avLst/>
            <a:gdLst/>
            <a:ahLst/>
            <a:cxnLst/>
            <a:rect l="l" t="t" r="r" b="b"/>
            <a:pathLst>
              <a:path w="3429000" h="247014">
                <a:moveTo>
                  <a:pt x="3429000" y="0"/>
                </a:moveTo>
                <a:lnTo>
                  <a:pt x="0" y="0"/>
                </a:lnTo>
                <a:lnTo>
                  <a:pt x="0" y="246887"/>
                </a:lnTo>
                <a:lnTo>
                  <a:pt x="3429000" y="246887"/>
                </a:lnTo>
                <a:lnTo>
                  <a:pt x="3429000" y="0"/>
                </a:lnTo>
                <a:close/>
              </a:path>
            </a:pathLst>
          </a:custGeom>
          <a:solidFill>
            <a:srgbClr val="36365C"/>
          </a:solidFill>
        </p:spPr>
        <p:txBody>
          <a:bodyPr wrap="square" lIns="0" tIns="0" rIns="0" bIns="0" rtlCol="0"/>
          <a:lstStyle/>
          <a:p>
            <a:endParaRPr/>
          </a:p>
        </p:txBody>
      </p:sp>
      <p:sp>
        <p:nvSpPr>
          <p:cNvPr id="12" name="object 403"/>
          <p:cNvSpPr txBox="1"/>
          <p:nvPr/>
        </p:nvSpPr>
        <p:spPr>
          <a:xfrm>
            <a:off x="304800" y="4067031"/>
            <a:ext cx="2479401" cy="228268"/>
          </a:xfrm>
          <a:prstGeom prst="rect">
            <a:avLst/>
          </a:prstGeom>
        </p:spPr>
        <p:txBody>
          <a:bodyPr vert="horz" wrap="square" lIns="0" tIns="12700" rIns="0" bIns="0" rtlCol="0">
            <a:spAutoFit/>
          </a:bodyPr>
          <a:lstStyle/>
          <a:p>
            <a:pPr marL="12700">
              <a:lnSpc>
                <a:spcPct val="100000"/>
              </a:lnSpc>
              <a:spcBef>
                <a:spcPts val="100"/>
              </a:spcBef>
            </a:pPr>
            <a:r>
              <a:rPr lang="vi-VN" dirty="0" smtClean="0">
                <a:solidFill>
                  <a:schemeClr val="bg1"/>
                </a:solidFill>
                <a:latin typeface="+mn-lt"/>
                <a:cs typeface="Times New Roman"/>
              </a:rPr>
              <a:t>GV Nguyễn Đắc Kiên</a:t>
            </a:r>
            <a:endParaRPr dirty="0">
              <a:solidFill>
                <a:schemeClr val="bg1"/>
              </a:solidFill>
              <a:latin typeface="+mn-lt"/>
              <a:cs typeface="Times New Roman"/>
            </a:endParaRPr>
          </a:p>
        </p:txBody>
      </p:sp>
      <p:sp>
        <p:nvSpPr>
          <p:cNvPr id="8" name="Google Shape;61;p1"/>
          <p:cNvSpPr txBox="1"/>
          <p:nvPr/>
        </p:nvSpPr>
        <p:spPr>
          <a:xfrm>
            <a:off x="777766" y="2612533"/>
            <a:ext cx="5854262" cy="615553"/>
          </a:xfrm>
          <a:prstGeom prst="rect">
            <a:avLst/>
          </a:prstGeom>
          <a:noFill/>
          <a:ln>
            <a:noFill/>
          </a:ln>
        </p:spPr>
        <p:txBody>
          <a:bodyPr spcFirstLastPara="1" wrap="square" lIns="0" tIns="0" rIns="0" bIns="0" anchor="t" anchorCtr="0">
            <a:spAutoFit/>
          </a:bodyPr>
          <a:lstStyle/>
          <a:p>
            <a:pPr lvl="0"/>
            <a:r>
              <a:rPr lang="vi-VN" sz="4000" b="1" smtClean="0">
                <a:solidFill>
                  <a:srgbClr val="154A8D"/>
                </a:solidFill>
                <a:latin typeface="+mj-lt"/>
              </a:rPr>
              <a:t>Thread – Multi Thread</a:t>
            </a:r>
            <a:endParaRPr lang="vi-VN" sz="4000" b="1" dirty="0">
              <a:solidFill>
                <a:srgbClr val="154A8D"/>
              </a:solidFill>
              <a:latin typeface="+mj-lt"/>
            </a:endParaRPr>
          </a:p>
        </p:txBody>
      </p:sp>
    </p:spTree>
    <p:extLst>
      <p:ext uri="{BB962C8B-B14F-4D97-AF65-F5344CB8AC3E}">
        <p14:creationId xmlns:p14="http://schemas.microsoft.com/office/powerpoint/2010/main" val="6824898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err="1">
                <a:latin typeface="Times New Roman" panose="02020603050405020304" pitchFamily="18" charset="0"/>
                <a:cs typeface="Times New Roman" panose="02020603050405020304" pitchFamily="18" charset="0"/>
              </a:rPr>
              <a:t>Cách</a:t>
            </a:r>
            <a:r>
              <a:rPr lang="en-US" sz="2800" b="1" dirty="0">
                <a:latin typeface="Times New Roman" panose="02020603050405020304" pitchFamily="18" charset="0"/>
                <a:cs typeface="Times New Roman" panose="02020603050405020304" pitchFamily="18" charset="0"/>
              </a:rPr>
              <a:t> 1: </a:t>
            </a:r>
            <a:r>
              <a:rPr lang="en-US" sz="2800" b="1" dirty="0" err="1">
                <a:latin typeface="Times New Roman" panose="02020603050405020304" pitchFamily="18" charset="0"/>
                <a:cs typeface="Times New Roman" panose="02020603050405020304" pitchFamily="18" charset="0"/>
              </a:rPr>
              <a:t>Kế</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thừa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lớp</a:t>
            </a:r>
            <a:r>
              <a:rPr lang="en-US" sz="2800" b="1" dirty="0">
                <a:latin typeface="Times New Roman" panose="02020603050405020304" pitchFamily="18" charset="0"/>
                <a:cs typeface="Times New Roman" panose="02020603050405020304" pitchFamily="18" charset="0"/>
              </a:rPr>
              <a:t> Thread</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2"/>
            <a:ext cx="4332890" cy="4546019"/>
          </a:xfrm>
        </p:spPr>
        <p:txBody>
          <a:bodyPr>
            <a:normAutofit/>
          </a:bodyPr>
          <a:lstStyle/>
          <a:p>
            <a:r>
              <a:rPr lang="vi-VN" sz="2400" b="1" dirty="0">
                <a:latin typeface="Times New Roman" panose="02020603050405020304" pitchFamily="18" charset="0"/>
                <a:cs typeface="Times New Roman" panose="02020603050405020304" pitchFamily="18" charset="0"/>
              </a:rPr>
              <a:t>Giải thích</a:t>
            </a:r>
            <a:r>
              <a:rPr lang="vi-VN" sz="2400" b="1" dirty="0" smtClean="0">
                <a:latin typeface="Times New Roman" panose="02020603050405020304" pitchFamily="18" charset="0"/>
                <a:cs typeface="Times New Roman" panose="02020603050405020304" pitchFamily="18" charset="0"/>
              </a:rPr>
              <a:t>:</a:t>
            </a:r>
            <a:endParaRPr lang="en-US" sz="2400" b="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a:t>
            </a:r>
            <a:r>
              <a:rPr lang="vi-VN" sz="2000" dirty="0" smtClean="0">
                <a:latin typeface="Times New Roman" panose="02020603050405020304" pitchFamily="18" charset="0"/>
                <a:cs typeface="Times New Roman" panose="02020603050405020304" pitchFamily="18" charset="0"/>
              </a:rPr>
              <a:t>ạo </a:t>
            </a:r>
            <a:r>
              <a:rPr lang="vi-VN" sz="2000" dirty="0">
                <a:latin typeface="Times New Roman" panose="02020603050405020304" pitchFamily="18" charset="0"/>
                <a:cs typeface="Times New Roman" panose="02020603050405020304" pitchFamily="18" charset="0"/>
              </a:rPr>
              <a:t>một lớp MyThread kế thừa từ lớp Thread</a:t>
            </a:r>
            <a:r>
              <a:rPr lang="vi-VN"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Override </a:t>
            </a:r>
            <a:r>
              <a:rPr lang="vi-VN" sz="2000" dirty="0">
                <a:latin typeface="Times New Roman" panose="02020603050405020304" pitchFamily="18" charset="0"/>
                <a:cs typeface="Times New Roman" panose="02020603050405020304" pitchFamily="18" charset="0"/>
              </a:rPr>
              <a:t>phương thức run() để xác định công việc mà thread sẽ thực thi</a:t>
            </a:r>
            <a:r>
              <a:rPr lang="vi-VN"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Dùng </a:t>
            </a:r>
            <a:r>
              <a:rPr lang="vi-VN" sz="2000" dirty="0">
                <a:latin typeface="Times New Roman" panose="02020603050405020304" pitchFamily="18" charset="0"/>
                <a:cs typeface="Times New Roman" panose="02020603050405020304" pitchFamily="18" charset="0"/>
              </a:rPr>
              <a:t>phương thức start() để bắt đầu thread. </a:t>
            </a:r>
            <a:endParaRPr lang="en-US" sz="20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Khi </a:t>
            </a:r>
            <a:r>
              <a:rPr lang="vi-VN" sz="2000" dirty="0">
                <a:latin typeface="Times New Roman" panose="02020603050405020304" pitchFamily="18" charset="0"/>
                <a:cs typeface="Times New Roman" panose="02020603050405020304" pitchFamily="18" charset="0"/>
              </a:rPr>
              <a:t>gọi start(), phương thức run() sẽ được thực thi</a:t>
            </a:r>
            <a:r>
              <a:rPr lang="vi-VN" sz="2000"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Sub thread vì giả lập phải chờ xử lý mất 1s lên sẽ hoàn thành sau main thread</a:t>
            </a:r>
            <a:endParaRPr lang="en-US" sz="20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7" name="Picture 6"/>
          <p:cNvPicPr>
            <a:picLocks noChangeAspect="1"/>
          </p:cNvPicPr>
          <p:nvPr/>
        </p:nvPicPr>
        <p:blipFill>
          <a:blip r:embed="rId5"/>
          <a:stretch>
            <a:fillRect/>
          </a:stretch>
        </p:blipFill>
        <p:spPr>
          <a:xfrm>
            <a:off x="5391808" y="1369126"/>
            <a:ext cx="6432330" cy="4869605"/>
          </a:xfrm>
          <a:prstGeom prst="rect">
            <a:avLst/>
          </a:prstGeom>
        </p:spPr>
      </p:pic>
    </p:spTree>
    <p:extLst>
      <p:ext uri="{BB962C8B-B14F-4D97-AF65-F5344CB8AC3E}">
        <p14:creationId xmlns:p14="http://schemas.microsoft.com/office/powerpoint/2010/main" val="260397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err="1">
                <a:latin typeface="Times New Roman" panose="02020603050405020304" pitchFamily="18" charset="0"/>
                <a:cs typeface="Times New Roman" panose="02020603050405020304" pitchFamily="18" charset="0"/>
              </a:rPr>
              <a:t>Cách</a:t>
            </a:r>
            <a:r>
              <a:rPr lang="en-US" sz="2800" b="1" dirty="0">
                <a:latin typeface="Times New Roman" panose="02020603050405020304" pitchFamily="18" charset="0"/>
                <a:cs typeface="Times New Roman" panose="02020603050405020304" pitchFamily="18" charset="0"/>
              </a:rPr>
              <a:t> 2: </a:t>
            </a:r>
            <a:r>
              <a:rPr lang="en-US" sz="2800" b="1" dirty="0" err="1">
                <a:latin typeface="Times New Roman" panose="02020603050405020304" pitchFamily="18" charset="0"/>
                <a:cs typeface="Times New Roman" panose="02020603050405020304" pitchFamily="18" charset="0"/>
              </a:rPr>
              <a:t>Sử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b="1" dirty="0">
                <a:latin typeface="Times New Roman" panose="02020603050405020304" pitchFamily="18" charset="0"/>
                <a:cs typeface="Times New Roman" panose="02020603050405020304" pitchFamily="18" charset="0"/>
              </a:rPr>
              <a:t> Interface Runnable</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4648200" cy="2675178"/>
          </a:xfrm>
        </p:spPr>
        <p:txBody>
          <a:bodyPr>
            <a:normAutofit/>
          </a:bodyPr>
          <a:lstStyle/>
          <a:p>
            <a:r>
              <a:rPr lang="vi-VN" sz="2400" b="1" dirty="0">
                <a:latin typeface="Times New Roman" panose="02020603050405020304" pitchFamily="18" charset="0"/>
                <a:cs typeface="Times New Roman" panose="02020603050405020304" pitchFamily="18" charset="0"/>
              </a:rPr>
              <a:t>Giải thích</a:t>
            </a:r>
            <a:r>
              <a:rPr lang="vi-VN" sz="2400" b="1"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Thay </a:t>
            </a:r>
            <a:r>
              <a:rPr lang="vi-VN" sz="2000" dirty="0">
                <a:latin typeface="Times New Roman" panose="02020603050405020304" pitchFamily="18" charset="0"/>
                <a:cs typeface="Times New Roman" panose="02020603050405020304" pitchFamily="18" charset="0"/>
              </a:rPr>
              <a:t>vì kế thừa lớp Thread, chúng ta cài đặt interface Runnable</a:t>
            </a:r>
            <a:r>
              <a:rPr lang="vi-VN" sz="2000"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Sau </a:t>
            </a:r>
            <a:r>
              <a:rPr lang="vi-VN" sz="2000" dirty="0">
                <a:latin typeface="Times New Roman" panose="02020603050405020304" pitchFamily="18" charset="0"/>
                <a:cs typeface="Times New Roman" panose="02020603050405020304" pitchFamily="18" charset="0"/>
              </a:rPr>
              <a:t>đó, tạo một đối tượng Thread và truyền đối tượng Runnable vào constructor của Thread</a:t>
            </a:r>
            <a:r>
              <a:rPr lang="vi-VN" sz="2000"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Cuối </a:t>
            </a:r>
            <a:r>
              <a:rPr lang="vi-VN" sz="2000" dirty="0">
                <a:latin typeface="Times New Roman" panose="02020603050405020304" pitchFamily="18" charset="0"/>
                <a:cs typeface="Times New Roman" panose="02020603050405020304" pitchFamily="18" charset="0"/>
              </a:rPr>
              <a:t>cùng, gọi phương thức start() để bắt đầu thread.</a:t>
            </a:r>
            <a:endParaRPr lang="en-US" sz="20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5582093" y="1345324"/>
            <a:ext cx="5757359" cy="5219817"/>
          </a:xfrm>
          <a:prstGeom prst="rect">
            <a:avLst/>
          </a:prstGeom>
        </p:spPr>
      </p:pic>
      <p:pic>
        <p:nvPicPr>
          <p:cNvPr id="6" name="Picture 5"/>
          <p:cNvPicPr>
            <a:picLocks noChangeAspect="1"/>
          </p:cNvPicPr>
          <p:nvPr/>
        </p:nvPicPr>
        <p:blipFill>
          <a:blip r:embed="rId6"/>
          <a:stretch>
            <a:fillRect/>
          </a:stretch>
        </p:blipFill>
        <p:spPr>
          <a:xfrm>
            <a:off x="1651906" y="4324712"/>
            <a:ext cx="3456122" cy="1740230"/>
          </a:xfrm>
          <a:prstGeom prst="rect">
            <a:avLst/>
          </a:prstGeom>
        </p:spPr>
      </p:pic>
    </p:spTree>
    <p:extLst>
      <p:ext uri="{BB962C8B-B14F-4D97-AF65-F5344CB8AC3E}">
        <p14:creationId xmlns:p14="http://schemas.microsoft.com/office/powerpoint/2010/main" val="157089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a:latin typeface="Times New Roman" panose="02020603050405020304" pitchFamily="18" charset="0"/>
                <a:cs typeface="Times New Roman" panose="02020603050405020304" pitchFamily="18" charset="0"/>
              </a:rPr>
              <a:t>C1) </a:t>
            </a:r>
            <a:r>
              <a:rPr lang="en-US" sz="2800" b="1" dirty="0" err="1">
                <a:latin typeface="Times New Roman" panose="02020603050405020304" pitchFamily="18" charset="0"/>
                <a:cs typeface="Times New Roman" panose="02020603050405020304" pitchFamily="18" charset="0"/>
              </a:rPr>
              <a:t>Sử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nhiều</a:t>
            </a:r>
            <a:r>
              <a:rPr lang="en-US" sz="2800" b="1" dirty="0">
                <a:latin typeface="Times New Roman" panose="02020603050405020304" pitchFamily="18" charset="0"/>
                <a:cs typeface="Times New Roman" panose="02020603050405020304" pitchFamily="18" charset="0"/>
              </a:rPr>
              <a:t> thread </a:t>
            </a:r>
            <a:r>
              <a:rPr lang="en-US" sz="2800" b="1" dirty="0" err="1">
                <a:latin typeface="Times New Roman" panose="02020603050405020304" pitchFamily="18" charset="0"/>
                <a:cs typeface="Times New Roman" panose="02020603050405020304" pitchFamily="18" charset="0"/>
              </a:rPr>
              <a:t>với</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Thread</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919950"/>
          </a:xfrm>
        </p:spPr>
        <p:txBody>
          <a:bodyPr>
            <a:normAutofit/>
          </a:bodyPr>
          <a:lstStyle/>
          <a:p>
            <a:r>
              <a:rPr lang="vi-VN" sz="2400" dirty="0">
                <a:latin typeface="Times New Roman" panose="02020603050405020304" pitchFamily="18" charset="0"/>
                <a:cs typeface="Times New Roman" panose="02020603050405020304" pitchFamily="18" charset="0"/>
              </a:rPr>
              <a:t>Khi sử dụng nhiều thread, chúng ta có thể tạo ra nhiều đối tượng Thread và gọi start() cho mỗi đối tượng này. Mỗi thread sẽ thực hiện một tác vụ riêng biệt.</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6" name="Picture 5"/>
          <p:cNvPicPr>
            <a:picLocks noChangeAspect="1"/>
          </p:cNvPicPr>
          <p:nvPr/>
        </p:nvPicPr>
        <p:blipFill>
          <a:blip r:embed="rId5"/>
          <a:stretch>
            <a:fillRect/>
          </a:stretch>
        </p:blipFill>
        <p:spPr>
          <a:xfrm>
            <a:off x="0" y="2505851"/>
            <a:ext cx="7105446" cy="3800355"/>
          </a:xfrm>
          <a:prstGeom prst="rect">
            <a:avLst/>
          </a:prstGeom>
        </p:spPr>
      </p:pic>
      <p:pic>
        <p:nvPicPr>
          <p:cNvPr id="7" name="Picture 6"/>
          <p:cNvPicPr>
            <a:picLocks noChangeAspect="1"/>
          </p:cNvPicPr>
          <p:nvPr/>
        </p:nvPicPr>
        <p:blipFill>
          <a:blip r:embed="rId6"/>
          <a:stretch>
            <a:fillRect/>
          </a:stretch>
        </p:blipFill>
        <p:spPr>
          <a:xfrm>
            <a:off x="7192659" y="2505852"/>
            <a:ext cx="4989488" cy="2675748"/>
          </a:xfrm>
          <a:prstGeom prst="rect">
            <a:avLst/>
          </a:prstGeom>
        </p:spPr>
      </p:pic>
    </p:spTree>
    <p:extLst>
      <p:ext uri="{BB962C8B-B14F-4D97-AF65-F5344CB8AC3E}">
        <p14:creationId xmlns:p14="http://schemas.microsoft.com/office/powerpoint/2010/main" val="277761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Sử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dụng</a:t>
            </a:r>
            <a:r>
              <a:rPr lang="en-US" sz="2800" b="1" dirty="0">
                <a:latin typeface="Times New Roman" panose="02020603050405020304" pitchFamily="18" charset="0"/>
                <a:cs typeface="Times New Roman" panose="02020603050405020304" pitchFamily="18" charset="0"/>
              </a:rPr>
              <a:t> Runnable </a:t>
            </a:r>
            <a:r>
              <a:rPr lang="en-US" sz="2800" b="1" dirty="0" err="1">
                <a:latin typeface="Times New Roman" panose="02020603050405020304" pitchFamily="18" charset="0"/>
                <a:cs typeface="Times New Roman" panose="02020603050405020304" pitchFamily="18" charset="0"/>
              </a:rPr>
              <a:t>để</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nhiều</a:t>
            </a:r>
            <a:r>
              <a:rPr lang="en-US" sz="2800" b="1" dirty="0">
                <a:latin typeface="Times New Roman" panose="02020603050405020304" pitchFamily="18" charset="0"/>
                <a:cs typeface="Times New Roman" panose="02020603050405020304" pitchFamily="18" charset="0"/>
              </a:rPr>
              <a:t> thread</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1161688"/>
          </a:xfrm>
        </p:spPr>
        <p:txBody>
          <a:bodyPr>
            <a:normAutofit lnSpcReduction="10000"/>
          </a:bodyPr>
          <a:lstStyle/>
          <a:p>
            <a:r>
              <a:rPr lang="vi-VN" sz="2400" dirty="0">
                <a:latin typeface="Times New Roman" panose="02020603050405020304" pitchFamily="18" charset="0"/>
                <a:cs typeface="Times New Roman" panose="02020603050405020304" pitchFamily="18" charset="0"/>
              </a:rPr>
              <a:t>Một cách khác để tạo nhiều thread là sử dụng interface Runnable. Phương pháp này có thể hữu ích khi bạn muốn tạo một lớp có thể được sử dụng cho nhiều thread, mà không cần kế thừa lớp Thread.</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0" y="2787729"/>
            <a:ext cx="7245604" cy="3200089"/>
          </a:xfrm>
          <a:prstGeom prst="rect">
            <a:avLst/>
          </a:prstGeom>
        </p:spPr>
      </p:pic>
      <p:pic>
        <p:nvPicPr>
          <p:cNvPr id="6" name="Picture 5"/>
          <p:cNvPicPr>
            <a:picLocks noChangeAspect="1"/>
          </p:cNvPicPr>
          <p:nvPr/>
        </p:nvPicPr>
        <p:blipFill>
          <a:blip r:embed="rId6"/>
          <a:stretch>
            <a:fillRect/>
          </a:stretch>
        </p:blipFill>
        <p:spPr>
          <a:xfrm>
            <a:off x="7396780" y="2774731"/>
            <a:ext cx="4795220" cy="3619992"/>
          </a:xfrm>
          <a:prstGeom prst="rect">
            <a:avLst/>
          </a:prstGeom>
        </p:spPr>
      </p:pic>
    </p:spTree>
    <p:extLst>
      <p:ext uri="{BB962C8B-B14F-4D97-AF65-F5344CB8AC3E}">
        <p14:creationId xmlns:p14="http://schemas.microsoft.com/office/powerpoint/2010/main" val="379269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a:latin typeface="Times New Roman" panose="02020603050405020304" pitchFamily="18" charset="0"/>
                <a:cs typeface="Times New Roman" panose="02020603050405020304" pitchFamily="18" charset="0"/>
              </a:rPr>
              <a:t>3) </a:t>
            </a:r>
            <a:r>
              <a:rPr lang="en-US" sz="2800" b="1" dirty="0" err="1">
                <a:latin typeface="Times New Roman" panose="02020603050405020304" pitchFamily="18" charset="0"/>
                <a:cs typeface="Times New Roman" panose="02020603050405020304" pitchFamily="18" charset="0"/>
              </a:rPr>
              <a:t>Vòng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đời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trạng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Thread</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2"/>
            <a:ext cx="5930462" cy="4976943"/>
          </a:xfrm>
        </p:spPr>
        <p:txBody>
          <a:bodyPr>
            <a:normAutofit lnSpcReduction="10000"/>
          </a:bodyPr>
          <a:lstStyle/>
          <a:p>
            <a:r>
              <a:rPr lang="vi-VN" sz="2400" b="1" dirty="0">
                <a:latin typeface="Times New Roman" panose="02020603050405020304" pitchFamily="18" charset="0"/>
                <a:cs typeface="Times New Roman" panose="02020603050405020304" pitchFamily="18" charset="0"/>
              </a:rPr>
              <a:t>Thread trong Java có các trạng thái sau</a:t>
            </a:r>
            <a:r>
              <a:rPr lang="vi-VN" sz="2400" b="1"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q"/>
            </a:pPr>
            <a:r>
              <a:rPr lang="vi-VN" sz="2000" b="1" dirty="0" smtClean="0">
                <a:latin typeface="Times New Roman" panose="02020603050405020304" pitchFamily="18" charset="0"/>
                <a:cs typeface="Times New Roman" panose="02020603050405020304" pitchFamily="18" charset="0"/>
              </a:rPr>
              <a:t>New</a:t>
            </a:r>
            <a:r>
              <a:rPr lang="vi-VN"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Thread mới được tạo nhưng chưa được gọi start</a:t>
            </a:r>
            <a:r>
              <a:rPr lang="vi-VN" sz="2000"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q"/>
            </a:pPr>
            <a:r>
              <a:rPr lang="vi-VN" sz="2000" b="1" dirty="0" smtClean="0">
                <a:latin typeface="Times New Roman" panose="02020603050405020304" pitchFamily="18" charset="0"/>
                <a:cs typeface="Times New Roman" panose="02020603050405020304" pitchFamily="18" charset="0"/>
              </a:rPr>
              <a:t>Runnable</a:t>
            </a:r>
            <a:r>
              <a:rPr lang="vi-VN"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Thread đang chạy hoặc chờ để được thực thi</a:t>
            </a:r>
            <a:r>
              <a:rPr lang="vi-VN" sz="2000"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q"/>
            </a:pPr>
            <a:r>
              <a:rPr lang="vi-VN" sz="2000" b="1" dirty="0" smtClean="0">
                <a:latin typeface="Times New Roman" panose="02020603050405020304" pitchFamily="18" charset="0"/>
                <a:cs typeface="Times New Roman" panose="02020603050405020304" pitchFamily="18" charset="0"/>
              </a:rPr>
              <a:t>Blocked</a:t>
            </a:r>
            <a:r>
              <a:rPr lang="vi-VN"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Thread bị chặn khi chờ tài nguyên mà nó đang yêu cầu</a:t>
            </a:r>
            <a:r>
              <a:rPr lang="vi-VN" sz="2000"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q"/>
            </a:pPr>
            <a:r>
              <a:rPr lang="vi-VN" sz="2000" b="1" dirty="0" smtClean="0">
                <a:latin typeface="Times New Roman" panose="02020603050405020304" pitchFamily="18" charset="0"/>
                <a:cs typeface="Times New Roman" panose="02020603050405020304" pitchFamily="18" charset="0"/>
              </a:rPr>
              <a:t>Waiting</a:t>
            </a:r>
            <a:r>
              <a:rPr lang="vi-VN"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Thread đang đợi một điều kiện hoặc sự kiện nào đó xảy ra (ví dụ: đợi phương thức notify() được gọi</a:t>
            </a:r>
            <a:r>
              <a:rPr lang="vi-VN" sz="2000"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q"/>
            </a:pPr>
            <a:r>
              <a:rPr lang="vi-VN" sz="2000" b="1" dirty="0" smtClean="0">
                <a:latin typeface="Times New Roman" panose="02020603050405020304" pitchFamily="18" charset="0"/>
                <a:cs typeface="Times New Roman" panose="02020603050405020304" pitchFamily="18" charset="0"/>
              </a:rPr>
              <a:t>Timed </a:t>
            </a:r>
            <a:r>
              <a:rPr lang="vi-VN" sz="2000" b="1" dirty="0">
                <a:latin typeface="Times New Roman" panose="02020603050405020304" pitchFamily="18" charset="0"/>
                <a:cs typeface="Times New Roman" panose="02020603050405020304" pitchFamily="18" charset="0"/>
              </a:rPr>
              <a:t>Waiting: </a:t>
            </a:r>
            <a:r>
              <a:rPr lang="vi-VN" sz="2000" dirty="0">
                <a:latin typeface="Times New Roman" panose="02020603050405020304" pitchFamily="18" charset="0"/>
                <a:cs typeface="Times New Roman" panose="02020603050405020304" pitchFamily="18" charset="0"/>
              </a:rPr>
              <a:t>Thread đang đợi trong một khoảng thời gian nhất định (ví dụ: Thread.sleep</a:t>
            </a:r>
            <a:r>
              <a:rPr lang="vi-VN" sz="2000"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q"/>
            </a:pPr>
            <a:r>
              <a:rPr lang="vi-VN" sz="2000" b="1" dirty="0" smtClean="0">
                <a:latin typeface="Times New Roman" panose="02020603050405020304" pitchFamily="18" charset="0"/>
                <a:cs typeface="Times New Roman" panose="02020603050405020304" pitchFamily="18" charset="0"/>
              </a:rPr>
              <a:t>Terminated</a:t>
            </a:r>
            <a:r>
              <a:rPr lang="vi-VN"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Thread đã hoàn thành công việc hoặc kết thúc do lỗi.</a:t>
            </a:r>
            <a:endParaRPr lang="en-US" sz="20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6568967" y="1941461"/>
            <a:ext cx="5623034" cy="3778764"/>
          </a:xfrm>
          <a:prstGeom prst="rect">
            <a:avLst/>
          </a:prstGeom>
        </p:spPr>
      </p:pic>
    </p:spTree>
    <p:extLst>
      <p:ext uri="{BB962C8B-B14F-4D97-AF65-F5344CB8AC3E}">
        <p14:creationId xmlns:p14="http://schemas.microsoft.com/office/powerpoint/2010/main" val="276662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err="1">
                <a:latin typeface="Times New Roman" panose="02020603050405020304" pitchFamily="18" charset="0"/>
                <a:cs typeface="Times New Roman" panose="02020603050405020304" pitchFamily="18" charset="0"/>
              </a:rPr>
              <a:t>Ví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dụ</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về</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trạng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thái</a:t>
            </a:r>
            <a:r>
              <a:rPr lang="en-US" sz="2800" b="1" dirty="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1812494" y="1544729"/>
            <a:ext cx="8981630" cy="4506712"/>
          </a:xfrm>
          <a:prstGeom prst="rect">
            <a:avLst/>
          </a:prstGeom>
        </p:spPr>
      </p:pic>
    </p:spTree>
    <p:extLst>
      <p:ext uri="{BB962C8B-B14F-4D97-AF65-F5344CB8AC3E}">
        <p14:creationId xmlns:p14="http://schemas.microsoft.com/office/powerpoint/2010/main" val="277718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4) Các phương thức của Thread hay sử dụng</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r>
              <a:rPr lang="vi-VN" sz="2400" b="1" dirty="0">
                <a:latin typeface="Times New Roman" panose="02020603050405020304" pitchFamily="18" charset="0"/>
                <a:cs typeface="Times New Roman" panose="02020603050405020304" pitchFamily="18" charset="0"/>
              </a:rPr>
              <a:t>start(): </a:t>
            </a:r>
            <a:r>
              <a:rPr lang="vi-VN" sz="2400" dirty="0">
                <a:latin typeface="Times New Roman" panose="02020603050405020304" pitchFamily="18" charset="0"/>
                <a:cs typeface="Times New Roman" panose="02020603050405020304" pitchFamily="18" charset="0"/>
              </a:rPr>
              <a:t>Bắt đầu thực thi thread</a:t>
            </a:r>
            <a:r>
              <a:rPr lang="vi-VN" sz="2400" dirty="0" smtClean="0">
                <a:latin typeface="Times New Roman" panose="02020603050405020304" pitchFamily="18" charset="0"/>
                <a:cs typeface="Times New Roman" panose="02020603050405020304" pitchFamily="18" charset="0"/>
              </a:rPr>
              <a:t>.</a:t>
            </a:r>
          </a:p>
          <a:p>
            <a:r>
              <a:rPr lang="vi-VN" sz="2400" b="1" dirty="0" smtClean="0">
                <a:latin typeface="Times New Roman" panose="02020603050405020304" pitchFamily="18" charset="0"/>
                <a:cs typeface="Times New Roman" panose="02020603050405020304" pitchFamily="18" charset="0"/>
              </a:rPr>
              <a:t>run</a:t>
            </a:r>
            <a:r>
              <a:rPr lang="vi-VN" sz="2400" b="1"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Phương thức chứa công việc mà thread sẽ thực thi</a:t>
            </a:r>
            <a:r>
              <a:rPr lang="vi-VN" sz="2400" dirty="0" smtClean="0">
                <a:latin typeface="Times New Roman" panose="02020603050405020304" pitchFamily="18" charset="0"/>
                <a:cs typeface="Times New Roman" panose="02020603050405020304" pitchFamily="18" charset="0"/>
              </a:rPr>
              <a:t>.</a:t>
            </a:r>
          </a:p>
          <a:p>
            <a:r>
              <a:rPr lang="vi-VN" sz="2400" b="1" dirty="0" smtClean="0">
                <a:latin typeface="Times New Roman" panose="02020603050405020304" pitchFamily="18" charset="0"/>
                <a:cs typeface="Times New Roman" panose="02020603050405020304" pitchFamily="18" charset="0"/>
              </a:rPr>
              <a:t>sleep(long </a:t>
            </a:r>
            <a:r>
              <a:rPr lang="vi-VN" sz="2400" b="1" dirty="0">
                <a:latin typeface="Times New Roman" panose="02020603050405020304" pitchFamily="18" charset="0"/>
                <a:cs typeface="Times New Roman" panose="02020603050405020304" pitchFamily="18" charset="0"/>
              </a:rPr>
              <a:t>millis): </a:t>
            </a:r>
            <a:r>
              <a:rPr lang="vi-VN" sz="2400" dirty="0">
                <a:latin typeface="Times New Roman" panose="02020603050405020304" pitchFamily="18" charset="0"/>
                <a:cs typeface="Times New Roman" panose="02020603050405020304" pitchFamily="18" charset="0"/>
              </a:rPr>
              <a:t>Tạm dừng thread trong một khoảng thời gian nhất định</a:t>
            </a:r>
            <a:r>
              <a:rPr lang="vi-VN" sz="2400" dirty="0" smtClean="0">
                <a:latin typeface="Times New Roman" panose="02020603050405020304" pitchFamily="18" charset="0"/>
                <a:cs typeface="Times New Roman" panose="02020603050405020304" pitchFamily="18" charset="0"/>
              </a:rPr>
              <a:t>.</a:t>
            </a:r>
          </a:p>
          <a:p>
            <a:r>
              <a:rPr lang="vi-VN" sz="2400" b="1" dirty="0" smtClean="0">
                <a:latin typeface="Times New Roman" panose="02020603050405020304" pitchFamily="18" charset="0"/>
                <a:cs typeface="Times New Roman" panose="02020603050405020304" pitchFamily="18" charset="0"/>
              </a:rPr>
              <a:t>join</a:t>
            </a:r>
            <a:r>
              <a:rPr lang="vi-VN" sz="2400" b="1"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Chờ thread hiện tại hoàn thành trước khi tiếp tục thực thi</a:t>
            </a:r>
            <a:r>
              <a:rPr lang="vi-VN" sz="2400" dirty="0" smtClean="0">
                <a:latin typeface="Times New Roman" panose="02020603050405020304" pitchFamily="18" charset="0"/>
                <a:cs typeface="Times New Roman" panose="02020603050405020304" pitchFamily="18" charset="0"/>
              </a:rPr>
              <a:t>.</a:t>
            </a:r>
          </a:p>
          <a:p>
            <a:r>
              <a:rPr lang="vi-VN" sz="2400" b="1" dirty="0" smtClean="0">
                <a:latin typeface="Times New Roman" panose="02020603050405020304" pitchFamily="18" charset="0"/>
                <a:cs typeface="Times New Roman" panose="02020603050405020304" pitchFamily="18" charset="0"/>
              </a:rPr>
              <a:t>getState</a:t>
            </a:r>
            <a:r>
              <a:rPr lang="vi-VN" sz="2400" b="1"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Lấy trạng thái hiện tại của thread</a:t>
            </a:r>
            <a:r>
              <a:rPr lang="vi-VN" sz="2400" dirty="0" smtClean="0">
                <a:latin typeface="Times New Roman" panose="02020603050405020304" pitchFamily="18" charset="0"/>
                <a:cs typeface="Times New Roman" panose="02020603050405020304" pitchFamily="18" charset="0"/>
              </a:rPr>
              <a:t>.</a:t>
            </a:r>
          </a:p>
          <a:p>
            <a:r>
              <a:rPr lang="vi-VN" sz="2400" b="1" dirty="0" smtClean="0">
                <a:latin typeface="Times New Roman" panose="02020603050405020304" pitchFamily="18" charset="0"/>
                <a:cs typeface="Times New Roman" panose="02020603050405020304" pitchFamily="18" charset="0"/>
              </a:rPr>
              <a:t>isAlive</a:t>
            </a:r>
            <a:r>
              <a:rPr lang="vi-VN" sz="2400" b="1"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Kiểm tra xem thread có đang chạy hay không.</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352568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a:latin typeface="Times New Roman" panose="02020603050405020304" pitchFamily="18" charset="0"/>
                <a:cs typeface="Times New Roman" panose="02020603050405020304" pitchFamily="18" charset="0"/>
              </a:rPr>
              <a:t>5) </a:t>
            </a:r>
            <a:r>
              <a:rPr lang="en-US" sz="2800" b="1" dirty="0" err="1">
                <a:latin typeface="Times New Roman" panose="02020603050405020304" pitchFamily="18" charset="0"/>
                <a:cs typeface="Times New Roman" panose="02020603050405020304" pitchFamily="18" charset="0"/>
              </a:rPr>
              <a:t>Sử</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lý</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ngoại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với</a:t>
            </a:r>
            <a:r>
              <a:rPr lang="en-US" sz="2800" b="1" dirty="0">
                <a:latin typeface="Times New Roman" panose="02020603050405020304" pitchFamily="18" charset="0"/>
                <a:cs typeface="Times New Roman" panose="02020603050405020304" pitchFamily="18" charset="0"/>
              </a:rPr>
              <a:t> thread</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1371895"/>
          </a:xfrm>
        </p:spPr>
        <p:txBody>
          <a:bodyPr>
            <a:normAutofit/>
          </a:bodyPr>
          <a:lstStyle/>
          <a:p>
            <a:r>
              <a:rPr lang="vi-VN" sz="2400" dirty="0">
                <a:latin typeface="Times New Roman" panose="02020603050405020304" pitchFamily="18" charset="0"/>
                <a:cs typeface="Times New Roman" panose="02020603050405020304" pitchFamily="18" charset="0"/>
              </a:rPr>
              <a:t>Khi một thread gặp phải lỗi trong khi thực thi, ngoại lệ có thể được ném ra. </a:t>
            </a:r>
            <a:endParaRPr lang="vi-VN" sz="2400" dirty="0" smtClean="0">
              <a:latin typeface="Times New Roman" panose="02020603050405020304" pitchFamily="18" charset="0"/>
              <a:cs typeface="Times New Roman" panose="02020603050405020304" pitchFamily="18" charset="0"/>
            </a:endParaRPr>
          </a:p>
          <a:p>
            <a:r>
              <a:rPr lang="vi-VN" sz="2400" dirty="0" smtClean="0">
                <a:latin typeface="Times New Roman" panose="02020603050405020304" pitchFamily="18" charset="0"/>
                <a:cs typeface="Times New Roman" panose="02020603050405020304" pitchFamily="18" charset="0"/>
              </a:rPr>
              <a:t>Để </a:t>
            </a:r>
            <a:r>
              <a:rPr lang="vi-VN" sz="2400" dirty="0">
                <a:latin typeface="Times New Roman" panose="02020603050405020304" pitchFamily="18" charset="0"/>
                <a:cs typeface="Times New Roman" panose="02020603050405020304" pitchFamily="18" charset="0"/>
              </a:rPr>
              <a:t>xử lý ngoại lệ trong thread, bạn có thể sử dụng một số phương thức như try-catch trong phương thức run().</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1532971" y="2984938"/>
            <a:ext cx="6544229" cy="3423347"/>
          </a:xfrm>
          <a:prstGeom prst="rect">
            <a:avLst/>
          </a:prstGeom>
        </p:spPr>
      </p:pic>
    </p:spTree>
    <p:extLst>
      <p:ext uri="{BB962C8B-B14F-4D97-AF65-F5344CB8AC3E}">
        <p14:creationId xmlns:p14="http://schemas.microsoft.com/office/powerpoint/2010/main" val="309471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307628"/>
            <a:ext cx="9031014" cy="4658711"/>
          </a:xfrm>
          <a:prstGeom prst="rect">
            <a:avLst/>
          </a:prstGeom>
        </p:spPr>
      </p:pic>
    </p:spTree>
    <p:extLst>
      <p:ext uri="{BB962C8B-B14F-4D97-AF65-F5344CB8AC3E}">
        <p14:creationId xmlns:p14="http://schemas.microsoft.com/office/powerpoint/2010/main" val="1089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err="1" smtClean="0">
                <a:latin typeface="Times New Roman" panose="02020603050405020304" pitchFamily="18" charset="0"/>
                <a:cs typeface="Times New Roman" panose="02020603050405020304" pitchFamily="18" charset="0"/>
              </a:rPr>
              <a:t>Nội</a:t>
            </a:r>
            <a:r>
              <a:rPr lang="en-US" sz="2800" b="1" dirty="0" smtClean="0">
                <a:latin typeface="Times New Roman" panose="02020603050405020304" pitchFamily="18" charset="0"/>
                <a:cs typeface="Times New Roman" panose="02020603050405020304" pitchFamily="18" charset="0"/>
              </a:rPr>
              <a:t> dung </a:t>
            </a:r>
            <a:r>
              <a:rPr lang="en-US" sz="2800" b="1" dirty="0" err="1" smtClean="0">
                <a:latin typeface="Times New Roman" panose="02020603050405020304" pitchFamily="18" charset="0"/>
                <a:cs typeface="Times New Roman" panose="02020603050405020304" pitchFamily="18" charset="0"/>
              </a:rPr>
              <a:t>bài</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học</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en-US" sz="2400" dirty="0">
                <a:latin typeface="Times New Roman" panose="02020603050405020304" pitchFamily="18" charset="0"/>
                <a:cs typeface="Times New Roman" panose="02020603050405020304" pitchFamily="18" charset="0"/>
              </a:rPr>
              <a:t>1) </a:t>
            </a:r>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Thread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Java</a:t>
            </a:r>
          </a:p>
          <a:p>
            <a:pPr marL="114300" indent="0">
              <a:buNone/>
            </a:pPr>
            <a:r>
              <a:rPr lang="en-US" sz="2400" dirty="0">
                <a:latin typeface="Times New Roman" panose="02020603050405020304" pitchFamily="18" charset="0"/>
                <a:cs typeface="Times New Roman" panose="02020603050405020304" pitchFamily="18" charset="0"/>
              </a:rPr>
              <a:t>2)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thread - multi-thread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Java</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3) </a:t>
            </a:r>
            <a:r>
              <a:rPr lang="en-US" sz="2400" dirty="0" err="1">
                <a:latin typeface="Times New Roman" panose="02020603050405020304" pitchFamily="18" charset="0"/>
                <a:cs typeface="Times New Roman" panose="02020603050405020304" pitchFamily="18" charset="0"/>
              </a:rPr>
              <a:t>Vòng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Thread</a:t>
            </a:r>
            <a:br>
              <a:rPr lang="en-US" sz="2400" dirty="0" smtClean="0">
                <a:latin typeface="Times New Roman" panose="02020603050405020304" pitchFamily="18" charset="0"/>
                <a:cs typeface="Times New Roman" panose="02020603050405020304" pitchFamily="18" charset="0"/>
              </a:rPr>
            </a:br>
            <a:r>
              <a:rPr lang="vi-VN" sz="2400" dirty="0">
                <a:latin typeface="Times New Roman" panose="02020603050405020304" pitchFamily="18" charset="0"/>
                <a:cs typeface="Times New Roman" panose="02020603050405020304" pitchFamily="18" charset="0"/>
              </a:rPr>
              <a:t>4) Các phương thức của Thread hay sử dụng</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109309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a:latin typeface="Times New Roman" panose="02020603050405020304" pitchFamily="18" charset="0"/>
                <a:cs typeface="Times New Roman" panose="02020603050405020304" pitchFamily="18" charset="0"/>
              </a:rPr>
              <a:t>1) </a:t>
            </a:r>
            <a:r>
              <a:rPr lang="en-US" sz="2800" b="1" dirty="0" err="1">
                <a:latin typeface="Times New Roman" panose="02020603050405020304" pitchFamily="18" charset="0"/>
                <a:cs typeface="Times New Roman" panose="02020603050405020304" pitchFamily="18" charset="0"/>
              </a:rPr>
              <a:t>Giới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thiệu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về</a:t>
            </a:r>
            <a:r>
              <a:rPr lang="en-US" sz="2800" b="1" dirty="0">
                <a:latin typeface="Times New Roman" panose="02020603050405020304" pitchFamily="18" charset="0"/>
                <a:cs typeface="Times New Roman" panose="02020603050405020304" pitchFamily="18" charset="0"/>
              </a:rPr>
              <a:t> Thread </a:t>
            </a:r>
            <a:r>
              <a:rPr lang="en-US" sz="2800" b="1" dirty="0" err="1">
                <a:latin typeface="Times New Roman" panose="02020603050405020304" pitchFamily="18" charset="0"/>
                <a:cs typeface="Times New Roman" panose="02020603050405020304" pitchFamily="18" charset="0"/>
              </a:rPr>
              <a:t>trong</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Java</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3859924" cy="2549054"/>
          </a:xfrm>
        </p:spPr>
        <p:txBody>
          <a:bodyPr>
            <a:normAutofit/>
          </a:bodyPr>
          <a:lstStyle/>
          <a:p>
            <a:pPr marL="114300" indent="0">
              <a:buNone/>
            </a:pPr>
            <a:r>
              <a:rPr lang="en-US" sz="2400" dirty="0">
                <a:latin typeface="Times New Roman" panose="02020603050405020304" pitchFamily="18" charset="0"/>
                <a:cs typeface="Times New Roman" panose="02020603050405020304" pitchFamily="18" charset="0"/>
              </a:rPr>
              <a:t>1.1) Process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gì</a:t>
            </a:r>
            <a:r>
              <a:rPr lang="en-US" sz="2400" dirty="0" smtClean="0">
                <a:latin typeface="Times New Roman" panose="02020603050405020304" pitchFamily="18" charset="0"/>
                <a:cs typeface="Times New Roman" panose="02020603050405020304" pitchFamily="18" charset="0"/>
              </a:rPr>
              <a:t>?</a:t>
            </a:r>
          </a:p>
          <a:p>
            <a:pPr marL="114300" indent="0">
              <a:buNone/>
            </a:pPr>
            <a:r>
              <a:rPr lang="en-US" sz="2400" dirty="0">
                <a:latin typeface="Times New Roman" panose="02020603050405020304" pitchFamily="18" charset="0"/>
                <a:cs typeface="Times New Roman" panose="02020603050405020304" pitchFamily="18" charset="0"/>
              </a:rPr>
              <a:t>1.2) Thread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gì</a:t>
            </a:r>
            <a:r>
              <a:rPr lang="en-US" sz="2400" dirty="0" smtClean="0">
                <a:latin typeface="Times New Roman" panose="02020603050405020304" pitchFamily="18" charset="0"/>
                <a:cs typeface="Times New Roman" panose="02020603050405020304" pitchFamily="18" charset="0"/>
              </a:rPr>
              <a:t>?</a:t>
            </a:r>
          </a:p>
          <a:p>
            <a:pPr marL="114300" indent="0">
              <a:buNone/>
            </a:pPr>
            <a:r>
              <a:rPr lang="en-US" sz="2400" dirty="0">
                <a:latin typeface="Times New Roman" panose="02020603050405020304" pitchFamily="18" charset="0"/>
                <a:cs typeface="Times New Roman" panose="02020603050405020304" pitchFamily="18" charset="0"/>
              </a:rPr>
              <a:t>1.3) Multi-Thread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gì</a:t>
            </a:r>
            <a:r>
              <a:rPr lang="en-US" sz="2400" dirty="0" smtClean="0">
                <a:latin typeface="Times New Roman" panose="02020603050405020304" pitchFamily="18" charset="0"/>
                <a:cs typeface="Times New Roman" panose="02020603050405020304" pitchFamily="18" charset="0"/>
              </a:rPr>
              <a:t>?</a:t>
            </a:r>
          </a:p>
          <a:p>
            <a:pPr marL="114300" indent="0">
              <a:buNone/>
            </a:pPr>
            <a:r>
              <a:rPr lang="en-US" sz="2400" dirty="0">
                <a:latin typeface="Times New Roman" panose="02020603050405020304" pitchFamily="18" charset="0"/>
                <a:cs typeface="Times New Roman" panose="02020603050405020304" pitchFamily="18" charset="0"/>
              </a:rPr>
              <a:t>1.4) </a:t>
            </a:r>
            <a:r>
              <a:rPr lang="en-US" sz="2400" dirty="0" err="1">
                <a:latin typeface="Times New Roman" panose="02020603050405020304" pitchFamily="18" charset="0"/>
                <a:cs typeface="Times New Roman" panose="02020603050405020304" pitchFamily="18" charset="0"/>
              </a:rPr>
              <a:t>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Thread</a:t>
            </a:r>
          </a:p>
          <a:p>
            <a:pPr marL="114300" indent="0">
              <a:buNone/>
            </a:pPr>
            <a:r>
              <a:rPr lang="en-US" sz="2400" dirty="0">
                <a:latin typeface="Times New Roman" panose="02020603050405020304" pitchFamily="18" charset="0"/>
                <a:cs typeface="Times New Roman" panose="02020603050405020304" pitchFamily="18" charset="0"/>
              </a:rPr>
              <a:t>1.5) </a:t>
            </a:r>
            <a:r>
              <a:rPr lang="en-US" sz="2400" dirty="0" err="1">
                <a:latin typeface="Times New Roman" panose="02020603050405020304" pitchFamily="18" charset="0"/>
                <a:cs typeface="Times New Roman" panose="02020603050405020304" pitchFamily="18" charset="0"/>
              </a:rPr>
              <a:t>Nhược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Thread</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4698124" y="1458931"/>
            <a:ext cx="5917324" cy="4773703"/>
          </a:xfrm>
          <a:prstGeom prst="rect">
            <a:avLst/>
          </a:prstGeom>
        </p:spPr>
      </p:pic>
    </p:spTree>
    <p:extLst>
      <p:ext uri="{BB962C8B-B14F-4D97-AF65-F5344CB8AC3E}">
        <p14:creationId xmlns:p14="http://schemas.microsoft.com/office/powerpoint/2010/main" val="187947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a:latin typeface="Times New Roman" panose="02020603050405020304" pitchFamily="18" charset="0"/>
                <a:cs typeface="Times New Roman" panose="02020603050405020304" pitchFamily="18" charset="0"/>
              </a:rPr>
              <a:t>1.1) Process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458930"/>
            <a:ext cx="4896915" cy="5033945"/>
          </a:xfrm>
        </p:spPr>
        <p:txBody>
          <a:bodyPr>
            <a:normAutofit lnSpcReduction="10000"/>
          </a:bodyPr>
          <a:lstStyle/>
          <a:p>
            <a:r>
              <a:rPr lang="vi-VN" sz="2400" dirty="0">
                <a:latin typeface="Times New Roman" panose="02020603050405020304" pitchFamily="18" charset="0"/>
                <a:cs typeface="Times New Roman" panose="02020603050405020304" pitchFamily="18" charset="0"/>
              </a:rPr>
              <a:t>Process là một đơn vị thực thi của hệ điều hành. </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Mỗi </a:t>
            </a:r>
            <a:r>
              <a:rPr lang="vi-VN" sz="2000" dirty="0">
                <a:latin typeface="Times New Roman" panose="02020603050405020304" pitchFamily="18" charset="0"/>
                <a:cs typeface="Times New Roman" panose="02020603050405020304" pitchFamily="18" charset="0"/>
              </a:rPr>
              <a:t>khi bạn chạy một chương trình, hệ điều hành sẽ tạo ra một process riêng biệt để chạy chương trình đó. </a:t>
            </a:r>
            <a:endParaRPr lang="en-US" sz="20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Một </a:t>
            </a:r>
            <a:r>
              <a:rPr lang="vi-VN" sz="2000" dirty="0">
                <a:latin typeface="Times New Roman" panose="02020603050405020304" pitchFamily="18" charset="0"/>
                <a:cs typeface="Times New Roman" panose="02020603050405020304" pitchFamily="18" charset="0"/>
              </a:rPr>
              <a:t>process có tài nguyên riêng, bao gồm </a:t>
            </a:r>
            <a:endParaRPr lang="en-US" sz="20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bộ nhớ</a:t>
            </a:r>
            <a:endParaRPr lang="en-US" sz="20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CPU</a:t>
            </a:r>
            <a:endParaRPr lang="en-US" sz="20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C</a:t>
            </a:r>
            <a:r>
              <a:rPr lang="vi-VN" sz="2000" dirty="0" smtClean="0">
                <a:latin typeface="Times New Roman" panose="02020603050405020304" pitchFamily="18" charset="0"/>
                <a:cs typeface="Times New Roman" panose="02020603050405020304" pitchFamily="18" charset="0"/>
              </a:rPr>
              <a:t>ác </a:t>
            </a:r>
            <a:r>
              <a:rPr lang="vi-VN" sz="2000" dirty="0">
                <a:latin typeface="Times New Roman" panose="02020603050405020304" pitchFamily="18" charset="0"/>
                <a:cs typeface="Times New Roman" panose="02020603050405020304" pitchFamily="18" charset="0"/>
              </a:rPr>
              <a:t>thông tin khác cần thiết để thực hiện chương trình</a:t>
            </a:r>
            <a:r>
              <a:rPr lang="vi-VN"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r>
              <a:rPr lang="vi-VN" sz="2400" dirty="0" smtClean="0">
                <a:latin typeface="Times New Roman" panose="02020603050405020304" pitchFamily="18" charset="0"/>
                <a:cs typeface="Times New Roman" panose="02020603050405020304" pitchFamily="18" charset="0"/>
              </a:rPr>
              <a:t>Ví </a:t>
            </a:r>
            <a:r>
              <a:rPr lang="vi-VN" sz="2400" dirty="0">
                <a:latin typeface="Times New Roman" panose="02020603050405020304" pitchFamily="18" charset="0"/>
                <a:cs typeface="Times New Roman" panose="02020603050405020304" pitchFamily="18" charset="0"/>
              </a:rPr>
              <a:t>dụ:Khi </a:t>
            </a:r>
            <a:r>
              <a:rPr lang="vi-VN" sz="2400" dirty="0" smtClean="0">
                <a:latin typeface="Times New Roman" panose="02020603050405020304" pitchFamily="18" charset="0"/>
                <a:cs typeface="Times New Roman" panose="02020603050405020304" pitchFamily="18" charset="0"/>
              </a:rPr>
              <a:t>mở </a:t>
            </a:r>
            <a:r>
              <a:rPr lang="vi-VN" sz="2400" dirty="0">
                <a:latin typeface="Times New Roman" panose="02020603050405020304" pitchFamily="18" charset="0"/>
                <a:cs typeface="Times New Roman" panose="02020603050405020304" pitchFamily="18" charset="0"/>
              </a:rPr>
              <a:t>một ứng dụng như Microsoft Word hoặc Google Chrome, mỗi ứng dụng đó sẽ được chạy trong một process riêng biệt.</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6" name="Picture 5"/>
          <p:cNvPicPr>
            <a:picLocks noChangeAspect="1"/>
          </p:cNvPicPr>
          <p:nvPr/>
        </p:nvPicPr>
        <p:blipFill>
          <a:blip r:embed="rId5"/>
          <a:stretch>
            <a:fillRect/>
          </a:stretch>
        </p:blipFill>
        <p:spPr>
          <a:xfrm>
            <a:off x="5735115" y="1687456"/>
            <a:ext cx="6456885" cy="3117964"/>
          </a:xfrm>
          <a:prstGeom prst="rect">
            <a:avLst/>
          </a:prstGeom>
        </p:spPr>
      </p:pic>
    </p:spTree>
    <p:extLst>
      <p:ext uri="{BB962C8B-B14F-4D97-AF65-F5344CB8AC3E}">
        <p14:creationId xmlns:p14="http://schemas.microsoft.com/office/powerpoint/2010/main" val="185063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a:latin typeface="Times New Roman" panose="02020603050405020304" pitchFamily="18" charset="0"/>
                <a:cs typeface="Times New Roman" panose="02020603050405020304" pitchFamily="18" charset="0"/>
              </a:rPr>
              <a:t>1.2) Thread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r>
              <a:rPr lang="vi-VN" sz="2400" dirty="0">
                <a:latin typeface="Times New Roman" panose="02020603050405020304" pitchFamily="18" charset="0"/>
                <a:cs typeface="Times New Roman" panose="02020603050405020304" pitchFamily="18" charset="0"/>
              </a:rPr>
              <a:t>Thread là một đơn vị thực thi nhỏ hơn một process. </a:t>
            </a:r>
            <a:endParaRPr lang="en-US" sz="2400" dirty="0" smtClean="0">
              <a:latin typeface="Times New Roman" panose="02020603050405020304" pitchFamily="18" charset="0"/>
              <a:cs typeface="Times New Roman" panose="02020603050405020304" pitchFamily="18" charset="0"/>
            </a:endParaRPr>
          </a:p>
          <a:p>
            <a:r>
              <a:rPr lang="vi-VN" sz="2400" dirty="0" smtClean="0">
                <a:latin typeface="Times New Roman" panose="02020603050405020304" pitchFamily="18" charset="0"/>
                <a:cs typeface="Times New Roman" panose="02020603050405020304" pitchFamily="18" charset="0"/>
              </a:rPr>
              <a:t>Mỗi </a:t>
            </a:r>
            <a:r>
              <a:rPr lang="vi-VN" sz="2400" dirty="0">
                <a:latin typeface="Times New Roman" panose="02020603050405020304" pitchFamily="18" charset="0"/>
                <a:cs typeface="Times New Roman" panose="02020603050405020304" pitchFamily="18" charset="0"/>
              </a:rPr>
              <a:t>process có thể chứa một hoặc nhiều thread. Các thread trong cùng một process chia sẻ tài nguyên chung, bao gồm </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B</a:t>
            </a:r>
            <a:r>
              <a:rPr lang="vi-VN" sz="2000" dirty="0" smtClean="0">
                <a:latin typeface="Times New Roman" panose="02020603050405020304" pitchFamily="18" charset="0"/>
                <a:cs typeface="Times New Roman" panose="02020603050405020304" pitchFamily="18" charset="0"/>
              </a:rPr>
              <a:t>ộ nhớ</a:t>
            </a:r>
            <a:r>
              <a:rPr lang="en-US" sz="2000" dirty="0" smtClean="0">
                <a:latin typeface="Times New Roman" panose="02020603050405020304" pitchFamily="18" charset="0"/>
                <a:cs typeface="Times New Roman" panose="02020603050405020304" pitchFamily="18" charset="0"/>
              </a:rPr>
              <a:t> </a:t>
            </a:r>
          </a:p>
          <a:p>
            <a:pPr lvl="1">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C</a:t>
            </a:r>
            <a:r>
              <a:rPr lang="vi-VN" sz="2000" dirty="0" smtClean="0">
                <a:latin typeface="Times New Roman" panose="02020603050405020304" pitchFamily="18" charset="0"/>
                <a:cs typeface="Times New Roman" panose="02020603050405020304" pitchFamily="18" charset="0"/>
              </a:rPr>
              <a:t>ác </a:t>
            </a:r>
            <a:r>
              <a:rPr lang="vi-VN" sz="2000" dirty="0">
                <a:latin typeface="Times New Roman" panose="02020603050405020304" pitchFamily="18" charset="0"/>
                <a:cs typeface="Times New Roman" panose="02020603050405020304" pitchFamily="18" charset="0"/>
              </a:rPr>
              <a:t>biến </a:t>
            </a:r>
            <a:endParaRPr lang="en-US" sz="20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D</a:t>
            </a:r>
            <a:r>
              <a:rPr lang="vi-VN" sz="2000" dirty="0" smtClean="0">
                <a:latin typeface="Times New Roman" panose="02020603050405020304" pitchFamily="18" charset="0"/>
                <a:cs typeface="Times New Roman" panose="02020603050405020304" pitchFamily="18" charset="0"/>
              </a:rPr>
              <a:t>ữ </a:t>
            </a:r>
            <a:r>
              <a:rPr lang="vi-VN" sz="2000" dirty="0">
                <a:latin typeface="Times New Roman" panose="02020603050405020304" pitchFamily="18" charset="0"/>
                <a:cs typeface="Times New Roman" panose="02020603050405020304" pitchFamily="18" charset="0"/>
              </a:rPr>
              <a:t>liệu của process đó</a:t>
            </a:r>
            <a:r>
              <a:rPr lang="vi-VN"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r>
              <a:rPr lang="vi-VN" sz="2400" dirty="0" smtClean="0">
                <a:latin typeface="Times New Roman" panose="02020603050405020304" pitchFamily="18" charset="0"/>
                <a:cs typeface="Times New Roman" panose="02020603050405020304" pitchFamily="18" charset="0"/>
              </a:rPr>
              <a:t>Ví </a:t>
            </a:r>
            <a:r>
              <a:rPr lang="vi-VN" sz="2400" dirty="0">
                <a:latin typeface="Times New Roman" panose="02020603050405020304" pitchFamily="18" charset="0"/>
                <a:cs typeface="Times New Roman" panose="02020603050405020304" pitchFamily="18" charset="0"/>
              </a:rPr>
              <a:t>dụ:Trong một chương trình Java, bạn có thể tạo nhiều thread để thực hiện các công việc khác nhau, như tải dữ liệu từ một máy chủ trong khi vẫn có thể xử lý các tác vụ khác.</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3307922" y="5093631"/>
            <a:ext cx="4350178" cy="1399244"/>
          </a:xfrm>
          <a:prstGeom prst="rect">
            <a:avLst/>
          </a:prstGeom>
        </p:spPr>
      </p:pic>
    </p:spTree>
    <p:extLst>
      <p:ext uri="{BB962C8B-B14F-4D97-AF65-F5344CB8AC3E}">
        <p14:creationId xmlns:p14="http://schemas.microsoft.com/office/powerpoint/2010/main" val="45092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a:latin typeface="Times New Roman" panose="02020603050405020304" pitchFamily="18" charset="0"/>
                <a:cs typeface="Times New Roman" panose="02020603050405020304" pitchFamily="18" charset="0"/>
              </a:rPr>
              <a:t>1.3) Multi-Thread </a:t>
            </a:r>
            <a:r>
              <a:rPr lang="en-US" sz="2800" b="1" dirty="0" err="1">
                <a:latin typeface="Times New Roman" panose="02020603050405020304" pitchFamily="18" charset="0"/>
                <a:cs typeface="Times New Roman" panose="02020603050405020304" pitchFamily="18" charset="0"/>
              </a:rPr>
              <a:t>là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gì</a:t>
            </a:r>
            <a:r>
              <a:rPr lang="en-US" sz="2800" b="1" dirty="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5636172" cy="4377854"/>
          </a:xfrm>
        </p:spPr>
        <p:txBody>
          <a:bodyPr>
            <a:normAutofit/>
          </a:bodyPr>
          <a:lstStyle/>
          <a:p>
            <a:r>
              <a:rPr lang="vi-VN" sz="2400" dirty="0">
                <a:latin typeface="Times New Roman" panose="02020603050405020304" pitchFamily="18" charset="0"/>
                <a:cs typeface="Times New Roman" panose="02020603050405020304" pitchFamily="18" charset="0"/>
              </a:rPr>
              <a:t>Multi-Thread là khi một chương trình sử dụng nhiều thread cùng lúc để thực thi. </a:t>
            </a:r>
            <a:endParaRPr lang="en-US" sz="2400" dirty="0" smtClean="0">
              <a:latin typeface="Times New Roman" panose="02020603050405020304" pitchFamily="18" charset="0"/>
              <a:cs typeface="Times New Roman" panose="02020603050405020304" pitchFamily="18" charset="0"/>
            </a:endParaRPr>
          </a:p>
          <a:p>
            <a:r>
              <a:rPr lang="vi-VN" sz="2400" dirty="0" smtClean="0">
                <a:latin typeface="Times New Roman" panose="02020603050405020304" pitchFamily="18" charset="0"/>
                <a:cs typeface="Times New Roman" panose="02020603050405020304" pitchFamily="18" charset="0"/>
              </a:rPr>
              <a:t>Điều </a:t>
            </a:r>
            <a:r>
              <a:rPr lang="vi-VN" sz="2400" dirty="0">
                <a:latin typeface="Times New Roman" panose="02020603050405020304" pitchFamily="18" charset="0"/>
                <a:cs typeface="Times New Roman" panose="02020603050405020304" pitchFamily="18" charset="0"/>
              </a:rPr>
              <a:t>này giúp tăng hiệu suất và tối ưu hóa việc sử dụng tài nguyên của hệ thống, đặc biệt là trong các ứng dụng yêu cầu xử lý đồng thời (concurrent processing</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chat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multi-thread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gửi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nhắn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6716753" y="1610091"/>
            <a:ext cx="4896533" cy="4458322"/>
          </a:xfrm>
          <a:prstGeom prst="rect">
            <a:avLst/>
          </a:prstGeom>
        </p:spPr>
      </p:pic>
    </p:spTree>
    <p:extLst>
      <p:ext uri="{BB962C8B-B14F-4D97-AF65-F5344CB8AC3E}">
        <p14:creationId xmlns:p14="http://schemas.microsoft.com/office/powerpoint/2010/main" val="142950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a:latin typeface="Times New Roman" panose="02020603050405020304" pitchFamily="18" charset="0"/>
                <a:cs typeface="Times New Roman" panose="02020603050405020304" pitchFamily="18" charset="0"/>
              </a:rPr>
              <a:t>1.4) </a:t>
            </a:r>
            <a:r>
              <a:rPr lang="en-US" sz="2800" b="1" dirty="0" err="1">
                <a:latin typeface="Times New Roman" panose="02020603050405020304" pitchFamily="18" charset="0"/>
                <a:cs typeface="Times New Roman" panose="02020603050405020304" pitchFamily="18" charset="0"/>
              </a:rPr>
              <a:t>Ưu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điểm</a:t>
            </a:r>
            <a:r>
              <a:rPr lang="en-US" sz="2800" b="1" dirty="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của</a:t>
            </a:r>
            <a:r>
              <a:rPr lang="en-US" sz="2800" b="1" dirty="0" smtClean="0">
                <a:latin typeface="Times New Roman" panose="02020603050405020304" pitchFamily="18" charset="0"/>
                <a:cs typeface="Times New Roman" panose="02020603050405020304" pitchFamily="18" charset="0"/>
              </a:rPr>
              <a:t> Multi </a:t>
            </a:r>
            <a:r>
              <a:rPr lang="en-US" sz="2800" b="1" dirty="0">
                <a:latin typeface="Times New Roman" panose="02020603050405020304" pitchFamily="18" charset="0"/>
                <a:cs typeface="Times New Roman" panose="02020603050405020304" pitchFamily="18" charset="0"/>
              </a:rPr>
              <a:t>Thread</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2643647"/>
          </a:xfrm>
        </p:spPr>
        <p:txBody>
          <a:bodyPr>
            <a:normAutofit/>
          </a:bodyPr>
          <a:lstStyle/>
          <a:p>
            <a:r>
              <a:rPr lang="vi-VN" sz="2400" b="1" dirty="0">
                <a:latin typeface="Times New Roman" panose="02020603050405020304" pitchFamily="18" charset="0"/>
                <a:cs typeface="Times New Roman" panose="02020603050405020304" pitchFamily="18" charset="0"/>
              </a:rPr>
              <a:t>Tăng hiệu suất: </a:t>
            </a:r>
            <a:r>
              <a:rPr lang="vi-VN" sz="2400" dirty="0">
                <a:latin typeface="Times New Roman" panose="02020603050405020304" pitchFamily="18" charset="0"/>
                <a:cs typeface="Times New Roman" panose="02020603050405020304" pitchFamily="18" charset="0"/>
              </a:rPr>
              <a:t>Khi một ứng dụng sử dụng nhiều thread, các tác vụ có thể được thực hiện đồng thời, tận dụng tối đa CPU đa lõi</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r>
              <a:rPr lang="vi-VN" sz="2400" b="1" dirty="0" smtClean="0">
                <a:latin typeface="Times New Roman" panose="02020603050405020304" pitchFamily="18" charset="0"/>
                <a:cs typeface="Times New Roman" panose="02020603050405020304" pitchFamily="18" charset="0"/>
              </a:rPr>
              <a:t>Giảm </a:t>
            </a:r>
            <a:r>
              <a:rPr lang="vi-VN" sz="2400" b="1" dirty="0">
                <a:latin typeface="Times New Roman" panose="02020603050405020304" pitchFamily="18" charset="0"/>
                <a:cs typeface="Times New Roman" panose="02020603050405020304" pitchFamily="18" charset="0"/>
              </a:rPr>
              <a:t>thời gian chờ đợi: </a:t>
            </a:r>
            <a:r>
              <a:rPr lang="vi-VN" sz="2400" dirty="0">
                <a:latin typeface="Times New Roman" panose="02020603050405020304" pitchFamily="18" charset="0"/>
                <a:cs typeface="Times New Roman" panose="02020603050405020304" pitchFamily="18" charset="0"/>
              </a:rPr>
              <a:t>Một thread có thể xử lý công việc này trong khi các thread khác đang xử lý công việc khác, giảm thiểu thời gian chờ đợi</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r>
              <a:rPr lang="vi-VN" sz="2400" b="1" dirty="0" smtClean="0">
                <a:latin typeface="Times New Roman" panose="02020603050405020304" pitchFamily="18" charset="0"/>
                <a:cs typeface="Times New Roman" panose="02020603050405020304" pitchFamily="18" charset="0"/>
              </a:rPr>
              <a:t>Tiết </a:t>
            </a:r>
            <a:r>
              <a:rPr lang="vi-VN" sz="2400" b="1" dirty="0">
                <a:latin typeface="Times New Roman" panose="02020603050405020304" pitchFamily="18" charset="0"/>
                <a:cs typeface="Times New Roman" panose="02020603050405020304" pitchFamily="18" charset="0"/>
              </a:rPr>
              <a:t>kiệm tài nguyên: </a:t>
            </a:r>
            <a:r>
              <a:rPr lang="vi-VN" sz="2400" dirty="0">
                <a:latin typeface="Times New Roman" panose="02020603050405020304" pitchFamily="18" charset="0"/>
                <a:cs typeface="Times New Roman" panose="02020603050405020304" pitchFamily="18" charset="0"/>
              </a:rPr>
              <a:t>Các thread trong cùng một process chia sẻ bộ nhớ và tài nguyên, giúp giảm chi phí tài nguyên so với việc chạy nhiều process.</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118361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a:latin typeface="Times New Roman" panose="02020603050405020304" pitchFamily="18" charset="0"/>
                <a:cs typeface="Times New Roman" panose="02020603050405020304" pitchFamily="18" charset="0"/>
              </a:rPr>
              <a:t>1.5) </a:t>
            </a:r>
            <a:r>
              <a:rPr lang="en-US" sz="2800" b="1" dirty="0" err="1">
                <a:latin typeface="Times New Roman" panose="02020603050405020304" pitchFamily="18" charset="0"/>
                <a:cs typeface="Times New Roman" panose="02020603050405020304" pitchFamily="18" charset="0"/>
              </a:rPr>
              <a:t>Nhược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điểm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Thread</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2832833"/>
          </a:xfrm>
        </p:spPr>
        <p:txBody>
          <a:bodyPr>
            <a:normAutofit/>
          </a:bodyPr>
          <a:lstStyle/>
          <a:p>
            <a:r>
              <a:rPr lang="vi-VN" sz="2400" b="1" dirty="0">
                <a:latin typeface="Times New Roman" panose="02020603050405020304" pitchFamily="18" charset="0"/>
                <a:cs typeface="Times New Roman" panose="02020603050405020304" pitchFamily="18" charset="0"/>
              </a:rPr>
              <a:t>Khó khăn trong lập trình</a:t>
            </a:r>
            <a:r>
              <a:rPr lang="vi-VN" sz="2400" dirty="0">
                <a:latin typeface="Times New Roman" panose="02020603050405020304" pitchFamily="18" charset="0"/>
                <a:cs typeface="Times New Roman" panose="02020603050405020304" pitchFamily="18" charset="0"/>
              </a:rPr>
              <a:t>: Việc đồng bộ hóa nhiều thread để tránh xung đột dữ liệu (race conditions) có thể phức tạp và dễ gây lỗi</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r>
              <a:rPr lang="vi-VN" sz="2400" b="1" dirty="0" smtClean="0">
                <a:latin typeface="Times New Roman" panose="02020603050405020304" pitchFamily="18" charset="0"/>
                <a:cs typeface="Times New Roman" panose="02020603050405020304" pitchFamily="18" charset="0"/>
              </a:rPr>
              <a:t>Lập </a:t>
            </a:r>
            <a:r>
              <a:rPr lang="vi-VN" sz="2400" b="1" dirty="0">
                <a:latin typeface="Times New Roman" panose="02020603050405020304" pitchFamily="18" charset="0"/>
                <a:cs typeface="Times New Roman" panose="02020603050405020304" pitchFamily="18" charset="0"/>
              </a:rPr>
              <a:t>lịch và phân bổ tài nguyên: </a:t>
            </a:r>
            <a:r>
              <a:rPr lang="vi-VN" sz="2400" dirty="0">
                <a:latin typeface="Times New Roman" panose="02020603050405020304" pitchFamily="18" charset="0"/>
                <a:cs typeface="Times New Roman" panose="02020603050405020304" pitchFamily="18" charset="0"/>
              </a:rPr>
              <a:t>Hệ điều hành sẽ cần phải chia sẻ tài nguyên giữa các thread, và việc quản lý tài nguyên giữa các thread có thể dẫn đến tình trạng thiếu tài nguyên hoặc tranh giành tài nguyên</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r>
              <a:rPr lang="vi-VN" sz="2400" b="1" dirty="0" smtClean="0">
                <a:latin typeface="Times New Roman" panose="02020603050405020304" pitchFamily="18" charset="0"/>
                <a:cs typeface="Times New Roman" panose="02020603050405020304" pitchFamily="18" charset="0"/>
              </a:rPr>
              <a:t>Khó </a:t>
            </a:r>
            <a:r>
              <a:rPr lang="vi-VN" sz="2400" b="1" dirty="0">
                <a:latin typeface="Times New Roman" panose="02020603050405020304" pitchFamily="18" charset="0"/>
                <a:cs typeface="Times New Roman" panose="02020603050405020304" pitchFamily="18" charset="0"/>
              </a:rPr>
              <a:t>debug: </a:t>
            </a:r>
            <a:r>
              <a:rPr lang="vi-VN" sz="2400" dirty="0">
                <a:latin typeface="Times New Roman" panose="02020603050405020304" pitchFamily="18" charset="0"/>
                <a:cs typeface="Times New Roman" panose="02020603050405020304" pitchFamily="18" charset="0"/>
              </a:rPr>
              <a:t>Lỗi liên quan đến thread (như deadlock) có thể rất khó phát hiện và sửa chữa.</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114537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Cách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thread - multi-thread </a:t>
            </a:r>
            <a:r>
              <a:rPr lang="en-US" sz="2800" b="1" dirty="0" err="1">
                <a:latin typeface="Times New Roman" panose="02020603050405020304" pitchFamily="18" charset="0"/>
                <a:cs typeface="Times New Roman" panose="02020603050405020304" pitchFamily="18" charset="0"/>
              </a:rPr>
              <a:t>trong</a:t>
            </a:r>
            <a:r>
              <a:rPr lang="en-US" sz="2800" b="1" dirty="0">
                <a:latin typeface="Times New Roman" panose="02020603050405020304" pitchFamily="18" charset="0"/>
                <a:cs typeface="Times New Roman" panose="02020603050405020304" pitchFamily="18" charset="0"/>
              </a:rPr>
              <a:t> Java</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r>
              <a:rPr lang="en-US" sz="2400" b="1" dirty="0" err="1" smtClean="0">
                <a:latin typeface="Times New Roman" panose="02020603050405020304" pitchFamily="18" charset="0"/>
                <a:cs typeface="Times New Roman" panose="02020603050405020304" pitchFamily="18" charset="0"/>
              </a:rPr>
              <a:t>Cách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tạo</a:t>
            </a:r>
            <a:r>
              <a:rPr lang="en-US" sz="2400" b="1" dirty="0" smtClean="0">
                <a:latin typeface="Times New Roman" panose="02020603050405020304" pitchFamily="18" charset="0"/>
                <a:cs typeface="Times New Roman" panose="02020603050405020304" pitchFamily="18" charset="0"/>
              </a:rPr>
              <a:t> Thread</a:t>
            </a:r>
          </a:p>
          <a:p>
            <a:pPr lvl="1">
              <a:buFont typeface="Wingdings" panose="05000000000000000000" pitchFamily="2" charset="2"/>
              <a:buChar char="q"/>
            </a:pPr>
            <a:r>
              <a:rPr lang="en-US" sz="2000" dirty="0" err="1" smtClean="0">
                <a:latin typeface="Times New Roman" panose="02020603050405020304" pitchFamily="18" charset="0"/>
                <a:cs typeface="Times New Roman" panose="02020603050405020304" pitchFamily="18" charset="0"/>
              </a:rPr>
              <a:t>Cách</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thừa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lớp</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Thread</a:t>
            </a:r>
          </a:p>
          <a:p>
            <a:pPr lvl="1">
              <a:buFont typeface="Wingdings" panose="05000000000000000000" pitchFamily="2" charset="2"/>
              <a:buChar char="q"/>
            </a:pPr>
            <a:r>
              <a:rPr lang="en-US" sz="2000" dirty="0" err="1" smtClean="0">
                <a:latin typeface="Times New Roman" panose="02020603050405020304" pitchFamily="18" charset="0"/>
                <a:cs typeface="Times New Roman" panose="02020603050405020304" pitchFamily="18" charset="0"/>
              </a:rPr>
              <a:t>Cách</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Interface </a:t>
            </a:r>
            <a:r>
              <a:rPr lang="en-US" sz="2000" dirty="0" smtClean="0">
                <a:latin typeface="Times New Roman" panose="02020603050405020304" pitchFamily="18" charset="0"/>
                <a:cs typeface="Times New Roman" panose="02020603050405020304" pitchFamily="18" charset="0"/>
              </a:rPr>
              <a:t>Runnable</a:t>
            </a:r>
          </a:p>
          <a:p>
            <a:r>
              <a:rPr lang="en-US" sz="2400" b="1" dirty="0" err="1" smtClean="0">
                <a:latin typeface="Times New Roman" panose="02020603050405020304" pitchFamily="18" charset="0"/>
                <a:cs typeface="Times New Roman" panose="02020603050405020304" pitchFamily="18" charset="0"/>
              </a:rPr>
              <a:t>Cách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tạo</a:t>
            </a:r>
            <a:r>
              <a:rPr lang="en-US" sz="2400" b="1" dirty="0" smtClean="0">
                <a:latin typeface="Times New Roman" panose="02020603050405020304" pitchFamily="18" charset="0"/>
                <a:cs typeface="Times New Roman" panose="02020603050405020304" pitchFamily="18" charset="0"/>
              </a:rPr>
              <a:t> multi thread</a:t>
            </a:r>
            <a:endParaRPr lang="vi-VN" sz="2400" b="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C1</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thread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Thread</a:t>
            </a:r>
            <a:endParaRPr lang="vi-VN" sz="20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vi-VN" sz="2000" dirty="0" smtClean="0">
                <a:latin typeface="Times New Roman" panose="02020603050405020304" pitchFamily="18" charset="0"/>
                <a:cs typeface="Times New Roman" panose="02020603050405020304" pitchFamily="18" charset="0"/>
              </a:rPr>
              <a:t>C</a:t>
            </a:r>
            <a:r>
              <a:rPr lang="en-US" sz="2000" dirty="0" smtClean="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Runnable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thread</a:t>
            </a:r>
            <a:endParaRPr lang="en-US" sz="20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281916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9Slide - 2019">
      <a:dk1>
        <a:srgbClr val="000000"/>
      </a:dk1>
      <a:lt1>
        <a:srgbClr val="FFFFFF"/>
      </a:lt1>
      <a:dk2>
        <a:srgbClr val="092D6C"/>
      </a:dk2>
      <a:lt2>
        <a:srgbClr val="FCECD0"/>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1209</Words>
  <Application>Microsoft Office PowerPoint</Application>
  <PresentationFormat>Widescreen</PresentationFormat>
  <Paragraphs>98</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Times New Roman</vt:lpstr>
      <vt:lpstr>Oi</vt:lpstr>
      <vt:lpstr>Arial</vt:lpstr>
      <vt:lpstr>Wingdings</vt:lpstr>
      <vt:lpstr>Office Theme</vt:lpstr>
      <vt:lpstr>PowerPoint Presentation</vt:lpstr>
      <vt:lpstr>Nội dung bài học</vt:lpstr>
      <vt:lpstr>1) Giới thiệu về Thread trong Java</vt:lpstr>
      <vt:lpstr>1.1) Process là gì?</vt:lpstr>
      <vt:lpstr>1.2) Thread là gì?</vt:lpstr>
      <vt:lpstr>1.3) Multi-Thread là gì?</vt:lpstr>
      <vt:lpstr>1.4) Ưu điểm của Multi Thread</vt:lpstr>
      <vt:lpstr>1.5) Nhược điểm của Thread</vt:lpstr>
      <vt:lpstr>2) Cách tạo thread - multi-thread trong Java</vt:lpstr>
      <vt:lpstr>Cách 1: Kế thừa lớp Thread</vt:lpstr>
      <vt:lpstr>Cách 2: Sử dụng Interface Runnable</vt:lpstr>
      <vt:lpstr>C1) Sử dụng nhiều thread với Thread</vt:lpstr>
      <vt:lpstr>2) Sử dụng Runnable để tạo nhiều thread</vt:lpstr>
      <vt:lpstr>3) Vòng đời và các trạng thái của Thread</vt:lpstr>
      <vt:lpstr>Ví dụ về các trạng thái:</vt:lpstr>
      <vt:lpstr>4) Các phương thức của Thread hay sử dụng</vt:lpstr>
      <vt:lpstr>5) Sử lý ngoại lệ với thread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7390</cp:lastModifiedBy>
  <cp:revision>13</cp:revision>
  <dcterms:created xsi:type="dcterms:W3CDTF">2020-08-07T13:14:06Z</dcterms:created>
  <dcterms:modified xsi:type="dcterms:W3CDTF">2024-12-18T16:22:48Z</dcterms:modified>
</cp:coreProperties>
</file>